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2"/>
  </p:notesMasterIdLst>
  <p:sldIdLst>
    <p:sldId id="256" r:id="rId2"/>
    <p:sldId id="275" r:id="rId3"/>
    <p:sldId id="312" r:id="rId4"/>
    <p:sldId id="379" r:id="rId5"/>
    <p:sldId id="274" r:id="rId6"/>
    <p:sldId id="296" r:id="rId7"/>
    <p:sldId id="272" r:id="rId8"/>
    <p:sldId id="288" r:id="rId9"/>
    <p:sldId id="376" r:id="rId10"/>
    <p:sldId id="386" r:id="rId11"/>
    <p:sldId id="378" r:id="rId12"/>
    <p:sldId id="381" r:id="rId13"/>
    <p:sldId id="382" r:id="rId14"/>
    <p:sldId id="383" r:id="rId15"/>
    <p:sldId id="384" r:id="rId16"/>
    <p:sldId id="396" r:id="rId17"/>
    <p:sldId id="398" r:id="rId18"/>
    <p:sldId id="397" r:id="rId19"/>
    <p:sldId id="385" r:id="rId20"/>
    <p:sldId id="295" r:id="rId21"/>
    <p:sldId id="294" r:id="rId22"/>
    <p:sldId id="343" r:id="rId23"/>
    <p:sldId id="372" r:id="rId24"/>
    <p:sldId id="373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8" r:id="rId34"/>
    <p:sldId id="410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07" r:id="rId45"/>
    <p:sldId id="278" r:id="rId46"/>
    <p:sldId id="354" r:id="rId47"/>
    <p:sldId id="392" r:id="rId48"/>
    <p:sldId id="393" r:id="rId49"/>
    <p:sldId id="394" r:id="rId50"/>
    <p:sldId id="395" r:id="rId5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00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6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3280B0-4C36-448D-AB29-C37A479EB83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1196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B5E00-892D-49D3-8D59-19FC8F709F8D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9AC5F7-31B6-904E-BF97-1E2788C286FD}" type="slidenum">
              <a:rPr lang="en-GB"/>
              <a:pPr/>
              <a:t>30</a:t>
            </a:fld>
            <a:endParaRPr lang="en-GB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66751" y="4616739"/>
            <a:ext cx="5336801" cy="4374284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135E4B-3EF0-654D-AF20-EE68F032B35B}" type="slidenum">
              <a:rPr lang="en-GB"/>
              <a:pPr/>
              <a:t>31</a:t>
            </a:fld>
            <a:endParaRPr lang="en-GB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66751" y="4616739"/>
            <a:ext cx="5336801" cy="4374284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750FDE-D815-6E45-A771-777EA47B90B6}" type="slidenum">
              <a:rPr lang="en-GB"/>
              <a:pPr/>
              <a:t>32</a:t>
            </a:fld>
            <a:endParaRPr lang="en-GB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8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66751" y="4616739"/>
            <a:ext cx="5336801" cy="4374284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realtà non abbiamo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opèerato</a:t>
            </a:r>
            <a:r>
              <a:rPr lang="it-IT" baseline="0" dirty="0" smtClean="0"/>
              <a:t> in questo modo, mi pare. Ma non ci sono state richieste in questa direzione.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5ABBC-DD23-4B10-A52B-CBD0E4DD9B1B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80B0-4C36-448D-AB29-C37A479EB831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91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none" anchor="b"/>
          <a:lstStyle/>
          <a:p>
            <a:pPr algn="r"/>
            <a:fld id="{BE35D4A0-2300-4E47-AD7F-AB11A2A99E49}" type="slidenum">
              <a:rPr lang="it-IT" sz="1200">
                <a:latin typeface="Tahoma" pitchFamily="34" charset="0"/>
                <a:cs typeface="Arial" charset="0"/>
              </a:rPr>
              <a:pPr algn="r"/>
              <a:t>47</a:t>
            </a:fld>
            <a:endParaRPr lang="it-IT" sz="1200">
              <a:latin typeface="Tahoma" pitchFamily="34" charset="0"/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A039B-B09F-4C10-82E7-BD5A31D404D0}" type="slidenum">
              <a:rPr lang="it-IT"/>
              <a:pPr/>
              <a:t>4</a:t>
            </a:fld>
            <a:endParaRPr 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17E52-17D3-4CA3-97CC-5EEEF24DF5CC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wrap="none" anchor="b"/>
          <a:lstStyle/>
          <a:p>
            <a:pPr algn="r"/>
            <a:fld id="{BE35D4A0-2300-4E47-AD7F-AB11A2A99E49}" type="slidenum">
              <a:rPr lang="it-IT" sz="1200">
                <a:latin typeface="Tahoma" pitchFamily="34" charset="0"/>
                <a:cs typeface="Arial" charset="0"/>
              </a:rPr>
              <a:pPr algn="r"/>
              <a:t>24</a:t>
            </a:fld>
            <a:endParaRPr lang="it-IT" sz="1200">
              <a:latin typeface="Tahoma" pitchFamily="34" charset="0"/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DFF460-8BAA-5F4F-A928-2E86AD6E9424}" type="slidenum">
              <a:rPr lang="en-GB"/>
              <a:pPr/>
              <a:t>25</a:t>
            </a:fld>
            <a:endParaRPr lang="en-GB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5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66751" y="4616739"/>
            <a:ext cx="5336801" cy="4374284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974682-3128-234B-8A75-8A8CA6320116}" type="slidenum">
              <a:rPr lang="en-GB"/>
              <a:pPr/>
              <a:t>26</a:t>
            </a:fld>
            <a:endParaRPr lang="en-GB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0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66751" y="4616739"/>
            <a:ext cx="5336801" cy="4374284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817A07-610C-1847-B4A7-7898C26B3BEA}" type="slidenum">
              <a:rPr lang="en-GB"/>
              <a:pPr/>
              <a:t>27</a:t>
            </a:fld>
            <a:endParaRPr lang="en-GB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4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66751" y="4616739"/>
            <a:ext cx="5336801" cy="4374284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D8004B-0E1D-504A-9CCD-D627411B6BBB}" type="slidenum">
              <a:rPr lang="en-GB"/>
              <a:pPr/>
              <a:t>28</a:t>
            </a:fld>
            <a:endParaRPr lang="en-GB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66751" y="4616739"/>
            <a:ext cx="5336801" cy="4374284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13F355-AA99-9145-A1E4-35450ACF57BB}" type="slidenum">
              <a:rPr lang="en-GB"/>
              <a:pPr/>
              <a:t>29</a:t>
            </a:fld>
            <a:endParaRPr lang="en-GB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4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66751" y="4616739"/>
            <a:ext cx="5336801" cy="4374284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93E6-3603-4406-BB8B-46805DE0C65D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5D0C-C483-4F55-AF69-4FA05094C9C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7A84-67AB-40C7-8BE1-3089B5DB8324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giungo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05A6-0F84-44ED-B1A3-394742D9766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A0910-472A-4754-8D4B-9F1D87F61CB9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0634-9D59-4503-9668-287104AB912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34D5-E935-4D41-8E5F-B184B73CDCA3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27C0-ECA4-40F8-AAD5-656D151760B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4725-60B7-452B-ACDD-FE2012EF0006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Roma- Assemblea AI*IA          giugno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184D-BA22-4E68-81B0-1FDA2FC5440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D6F8-0A6A-4E4C-A8F5-AFAC90B5F454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giugno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8160-E6E7-4275-B066-B9E6B237D7B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C7C8-D84C-4C58-8E9C-B6E1C988AC08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AEB6-0280-4D95-97BE-71577042474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D5AF3-31ED-4704-8779-4258667ABC6E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2D52-8137-4E79-A668-ADE88B930E7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B873-D740-407A-A61C-BDF016041E7B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A07A-F437-42AE-83FE-7EF91E247CF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D9E4-BE58-426D-84E6-F47A58C50986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F72C-EAE3-4007-8F7B-37A25F7513E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268E-C3CA-48E1-83CF-C8033A92569E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5DAF-AF05-42A7-B215-FD7959A2D9F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DFB53F8-49E9-4065-B099-00DB8F3E9802}" type="datetime1">
              <a:rPr lang="en-US" smtClean="0"/>
              <a:pPr>
                <a:defRPr/>
              </a:pPr>
              <a:t>15-06-2012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it-IT" dirty="0" smtClean="0"/>
              <a:t>Roma - Assemblea AI*IA          giugno 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ACC39D-A464-46C9-97EA-B9665EC1C49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-nlp.info.uniroma2.it/basili/NLPiWE/SpecialIssueOnNLPin_the_Web_era_CFP.html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a/aixia.it/ageing" TargetMode="External"/><Relationship Id="rId4" Type="http://schemas.openxmlformats.org/officeDocument/2006/relationships/hyperlink" Target="http://sites.google.com/a/aixia.it/aad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google.com/a/aixia.it/robotica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Associazione-Italiana-per-lIntelligenza-Artificiale/121094271281030" TargetMode="External"/><Relationship Id="rId4" Type="http://schemas.openxmlformats.org/officeDocument/2006/relationships/hyperlink" Target="http://twitter.com/ai_x_i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nkedin.com/groups?mostPopular=&amp;gid=273610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B8B68-2A3F-4052-AD6B-30F7DD898FC5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0000FF"/>
                </a:solidFill>
              </a:rPr>
              <a:t>Assemblea AI*IA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15 Giugno  2012</a:t>
            </a:r>
          </a:p>
          <a:p>
            <a:pPr eaLnBrk="1" hangingPunct="1"/>
            <a:r>
              <a:rPr lang="it-IT" dirty="0" smtClean="0"/>
              <a:t>Roma</a:t>
            </a:r>
          </a:p>
          <a:p>
            <a:pPr eaLnBrk="1" hangingPunct="1"/>
            <a:endParaRPr lang="it-IT" dirty="0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2978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Attività svolte ed in corso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 smtClean="0"/>
              <a:t>Alcuni progetti partiti con Consorzio MPS grazie all’associazione.</a:t>
            </a:r>
          </a:p>
          <a:p>
            <a:pPr lvl="1"/>
            <a:r>
              <a:rPr lang="it-IT" dirty="0" smtClean="0"/>
              <a:t>15 Ottobre 2011- </a:t>
            </a:r>
            <a:r>
              <a:rPr lang="it-IT" i="1" dirty="0" smtClean="0"/>
              <a:t>ABI</a:t>
            </a:r>
            <a:r>
              <a:rPr lang="it-IT" dirty="0" smtClean="0"/>
              <a:t> e Associazione AI*IA</a:t>
            </a:r>
          </a:p>
          <a:p>
            <a:pPr lvl="2"/>
            <a:r>
              <a:rPr lang="it-IT" dirty="0" smtClean="0"/>
              <a:t>Evento in occasione di giornata di studio dell’evoluzione delle architetture Bancarie.</a:t>
            </a:r>
          </a:p>
          <a:p>
            <a:pPr lvl="1"/>
            <a:r>
              <a:rPr lang="it-IT" dirty="0" smtClean="0"/>
              <a:t> Programmare un nuovo evento ad Ottobre/Novembre  2012. </a:t>
            </a:r>
          </a:p>
          <a:p>
            <a:pPr lvl="2">
              <a:buNone/>
            </a:pPr>
            <a:endParaRPr lang="it-IT" dirty="0" smtClean="0"/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58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Proposte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Organizzare altri eventi di trasferimento della conoscenza verso aziende:</a:t>
            </a:r>
          </a:p>
          <a:p>
            <a:pPr lvl="1"/>
            <a:r>
              <a:rPr lang="it-IT" dirty="0" smtClean="0"/>
              <a:t>Cosa è possibile fare</a:t>
            </a:r>
          </a:p>
          <a:p>
            <a:r>
              <a:rPr lang="it-IT" dirty="0" smtClean="0"/>
              <a:t>Creare filmati e DVD basandosi su eventi dell’Associazione</a:t>
            </a:r>
          </a:p>
          <a:p>
            <a:r>
              <a:rPr lang="it-IT" dirty="0" smtClean="0"/>
              <a:t>Lanciare sfide su temi ai </a:t>
            </a:r>
            <a:r>
              <a:rPr lang="it-IT" dirty="0" err="1" smtClean="0"/>
              <a:t>AI</a:t>
            </a:r>
            <a:r>
              <a:rPr lang="it-IT" dirty="0" smtClean="0"/>
              <a:t> con risvolti industriali </a:t>
            </a:r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84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Nuova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err="1" smtClean="0">
                <a:solidFill>
                  <a:srgbClr val="0000FF"/>
                </a:solidFill>
              </a:rPr>
              <a:t>Rivista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INTELLIGENZA </a:t>
            </a:r>
            <a:r>
              <a:rPr lang="en-US" dirty="0">
                <a:solidFill>
                  <a:srgbClr val="0000FF"/>
                </a:solidFill>
              </a:rPr>
              <a:t>ARTIFICIALE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The International Journal of AI*IA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IOS PRESS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34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rgbClr val="0000FF"/>
                </a:solidFill>
              </a:rPr>
              <a:t>INTELLIGENZA ARTIFICIALE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en-US" sz="2200" dirty="0" smtClean="0"/>
              <a:t>The international journal of the AI*IA</a:t>
            </a:r>
            <a:br>
              <a:rPr lang="en-US" sz="2200" dirty="0" smtClean="0"/>
            </a:br>
            <a:r>
              <a:rPr lang="en-US" sz="2200" dirty="0" smtClean="0"/>
              <a:t>IOS Press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8229600" cy="5105400"/>
          </a:xfrm>
        </p:spPr>
        <p:txBody>
          <a:bodyPr numCol="2">
            <a:normAutofit fontScale="47500" lnSpcReduction="20000"/>
          </a:bodyPr>
          <a:lstStyle/>
          <a:p>
            <a:pPr>
              <a:buFontTx/>
              <a:buNone/>
              <a:defRPr/>
            </a:pPr>
            <a:r>
              <a:rPr lang="it-IT" sz="3800" b="1" dirty="0" smtClean="0"/>
              <a:t>EDITOR  in CHIEF</a:t>
            </a:r>
            <a:endParaRPr lang="it-IT" sz="3800" dirty="0" smtClean="0"/>
          </a:p>
          <a:p>
            <a:pPr>
              <a:buFontTx/>
              <a:buNone/>
              <a:defRPr/>
            </a:pPr>
            <a:r>
              <a:rPr lang="it-IT" dirty="0" smtClean="0"/>
              <a:t>Oliviero Stock</a:t>
            </a:r>
          </a:p>
          <a:p>
            <a:pPr>
              <a:buFontTx/>
              <a:buNone/>
              <a:defRPr/>
            </a:pPr>
            <a:endParaRPr lang="it-IT" dirty="0" smtClean="0"/>
          </a:p>
          <a:p>
            <a:pPr>
              <a:buFontTx/>
              <a:buNone/>
              <a:defRPr/>
            </a:pPr>
            <a:r>
              <a:rPr lang="it-IT" sz="3800" b="1" dirty="0" smtClean="0"/>
              <a:t>ASSOCIATE EDITOR</a:t>
            </a:r>
            <a:endParaRPr lang="it-IT" sz="3800" dirty="0" smtClean="0"/>
          </a:p>
          <a:p>
            <a:pPr>
              <a:buFontTx/>
              <a:buNone/>
              <a:defRPr/>
            </a:pPr>
            <a:r>
              <a:rPr lang="it-IT" dirty="0" smtClean="0"/>
              <a:t>Roberto Pirrone</a:t>
            </a:r>
          </a:p>
          <a:p>
            <a:pPr>
              <a:buFontTx/>
              <a:buNone/>
              <a:defRPr/>
            </a:pPr>
            <a:r>
              <a:rPr lang="it-IT" b="1" dirty="0" smtClean="0"/>
              <a:t> </a:t>
            </a:r>
            <a:endParaRPr lang="it-IT" dirty="0" smtClean="0"/>
          </a:p>
          <a:p>
            <a:pPr>
              <a:buFontTx/>
              <a:buNone/>
              <a:defRPr/>
            </a:pPr>
            <a:r>
              <a:rPr lang="it-IT" b="1" cap="all" dirty="0" smtClean="0"/>
              <a:t> </a:t>
            </a:r>
            <a:endParaRPr lang="it-IT" dirty="0" smtClean="0"/>
          </a:p>
          <a:p>
            <a:pPr>
              <a:buFontTx/>
              <a:buNone/>
              <a:defRPr/>
            </a:pPr>
            <a:r>
              <a:rPr lang="it-IT" sz="3800" b="1" cap="all" dirty="0" err="1" smtClean="0"/>
              <a:t>Scientific</a:t>
            </a:r>
            <a:r>
              <a:rPr lang="it-IT" sz="3800" b="1" cap="all" dirty="0" smtClean="0"/>
              <a:t> </a:t>
            </a:r>
            <a:r>
              <a:rPr lang="it-IT" sz="3800" b="1" cap="all" dirty="0" err="1" smtClean="0"/>
              <a:t>Board</a:t>
            </a:r>
            <a:endParaRPr lang="it-IT" sz="3800" dirty="0" smtClean="0"/>
          </a:p>
          <a:p>
            <a:pPr>
              <a:buFontTx/>
              <a:buNone/>
              <a:defRPr/>
            </a:pPr>
            <a:r>
              <a:rPr lang="it-IT" dirty="0" smtClean="0"/>
              <a:t>Luigi Carlucci Aiello </a:t>
            </a:r>
          </a:p>
          <a:p>
            <a:pPr>
              <a:buFontTx/>
              <a:buNone/>
              <a:defRPr/>
            </a:pPr>
            <a:r>
              <a:rPr lang="it-IT" dirty="0" smtClean="0"/>
              <a:t>Marco Gori</a:t>
            </a:r>
          </a:p>
          <a:p>
            <a:pPr>
              <a:buFontTx/>
              <a:buNone/>
              <a:defRPr/>
            </a:pPr>
            <a:r>
              <a:rPr lang="it-IT" dirty="0" smtClean="0"/>
              <a:t>Paola Mello</a:t>
            </a:r>
          </a:p>
          <a:p>
            <a:pPr>
              <a:buFontTx/>
              <a:buNone/>
              <a:defRPr/>
            </a:pPr>
            <a:r>
              <a:rPr lang="it-IT" dirty="0" smtClean="0"/>
              <a:t>Marco Schaerf </a:t>
            </a:r>
          </a:p>
          <a:p>
            <a:pPr>
              <a:buFontTx/>
              <a:buNone/>
              <a:defRPr/>
            </a:pPr>
            <a:r>
              <a:rPr lang="it-IT" dirty="0" smtClean="0"/>
              <a:t>Roberto Serra </a:t>
            </a:r>
          </a:p>
          <a:p>
            <a:pPr>
              <a:buFontTx/>
              <a:buNone/>
              <a:defRPr/>
            </a:pPr>
            <a:r>
              <a:rPr lang="it-IT" dirty="0" smtClean="0"/>
              <a:t>Piero Torasso</a:t>
            </a:r>
          </a:p>
          <a:p>
            <a:pPr>
              <a:buFontTx/>
              <a:buNone/>
              <a:defRPr/>
            </a:pPr>
            <a:r>
              <a:rPr lang="it-IT" dirty="0" smtClean="0"/>
              <a:t> </a:t>
            </a:r>
          </a:p>
          <a:p>
            <a:pPr>
              <a:buFontTx/>
              <a:buNone/>
              <a:defRPr/>
            </a:pPr>
            <a:endParaRPr lang="it-IT" dirty="0" smtClean="0"/>
          </a:p>
          <a:p>
            <a:pPr>
              <a:buFontTx/>
              <a:buNone/>
              <a:defRPr/>
            </a:pPr>
            <a:endParaRPr lang="it-IT" dirty="0" smtClean="0"/>
          </a:p>
          <a:p>
            <a:pPr>
              <a:buFontTx/>
              <a:buNone/>
              <a:defRPr/>
            </a:pPr>
            <a:endParaRPr lang="it-IT" dirty="0" smtClean="0"/>
          </a:p>
          <a:p>
            <a:pPr>
              <a:buFontTx/>
              <a:buNone/>
              <a:defRPr/>
            </a:pPr>
            <a:endParaRPr lang="it-IT" dirty="0" smtClean="0"/>
          </a:p>
          <a:p>
            <a:pPr>
              <a:buFontTx/>
              <a:buNone/>
              <a:defRPr/>
            </a:pPr>
            <a:r>
              <a:rPr lang="it-IT" dirty="0" smtClean="0"/>
              <a:t> 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it-IT" sz="3800" b="1" dirty="0" smtClean="0"/>
              <a:t>EDITORIAL BOARD</a:t>
            </a:r>
            <a:endParaRPr lang="it-IT" sz="3800" dirty="0" smtClean="0"/>
          </a:p>
          <a:p>
            <a:pPr>
              <a:buFontTx/>
              <a:buNone/>
              <a:defRPr/>
            </a:pPr>
            <a:r>
              <a:rPr lang="it-IT" dirty="0" smtClean="0"/>
              <a:t>Stefania Bandini </a:t>
            </a:r>
          </a:p>
          <a:p>
            <a:pPr>
              <a:buFontTx/>
              <a:buNone/>
              <a:defRPr/>
            </a:pPr>
            <a:r>
              <a:rPr lang="it-IT" dirty="0" smtClean="0"/>
              <a:t>Ernesto Burattini </a:t>
            </a:r>
          </a:p>
          <a:p>
            <a:pPr>
              <a:buFontTx/>
              <a:buNone/>
              <a:defRPr/>
            </a:pPr>
            <a:r>
              <a:rPr lang="it-IT" dirty="0" smtClean="0"/>
              <a:t>Antonio Camurri</a:t>
            </a:r>
          </a:p>
          <a:p>
            <a:pPr>
              <a:buFontTx/>
              <a:buNone/>
              <a:defRPr/>
            </a:pPr>
            <a:r>
              <a:rPr lang="it-IT" dirty="0" smtClean="0"/>
              <a:t>Amedeo Cappelli </a:t>
            </a:r>
          </a:p>
          <a:p>
            <a:pPr>
              <a:buFontTx/>
              <a:buNone/>
              <a:defRPr/>
            </a:pPr>
            <a:r>
              <a:rPr lang="it-IT" dirty="0" smtClean="0"/>
              <a:t>Cristiano Castelfranchi </a:t>
            </a:r>
          </a:p>
          <a:p>
            <a:pPr>
              <a:buFontTx/>
              <a:buNone/>
              <a:defRPr/>
            </a:pPr>
            <a:r>
              <a:rPr lang="it-IT" dirty="0" err="1" smtClean="0"/>
              <a:t>Floriana</a:t>
            </a:r>
            <a:r>
              <a:rPr lang="it-IT" dirty="0" smtClean="0"/>
              <a:t> Esposito</a:t>
            </a:r>
          </a:p>
          <a:p>
            <a:pPr>
              <a:buFontTx/>
              <a:buNone/>
              <a:defRPr/>
            </a:pPr>
            <a:r>
              <a:rPr lang="it-IT" dirty="0" smtClean="0"/>
              <a:t>Alfonso Gerevini </a:t>
            </a:r>
          </a:p>
          <a:p>
            <a:pPr>
              <a:buFontTx/>
              <a:buNone/>
              <a:defRPr/>
            </a:pPr>
            <a:r>
              <a:rPr lang="it-IT" dirty="0" smtClean="0"/>
              <a:t>Evelina </a:t>
            </a:r>
            <a:r>
              <a:rPr lang="it-IT" dirty="0" err="1" smtClean="0"/>
              <a:t>Lamma</a:t>
            </a:r>
            <a:r>
              <a:rPr lang="it-IT" dirty="0" smtClean="0"/>
              <a:t> </a:t>
            </a:r>
          </a:p>
          <a:p>
            <a:pPr>
              <a:buFontTx/>
              <a:buNone/>
              <a:defRPr/>
            </a:pPr>
            <a:r>
              <a:rPr lang="it-IT" dirty="0" smtClean="0"/>
              <a:t>Maurizio Lenzerini </a:t>
            </a:r>
          </a:p>
          <a:p>
            <a:pPr>
              <a:buFontTx/>
              <a:buNone/>
              <a:defRPr/>
            </a:pPr>
            <a:r>
              <a:rPr lang="it-IT" dirty="0" smtClean="0"/>
              <a:t>Bernardo Magnini </a:t>
            </a:r>
          </a:p>
          <a:p>
            <a:pPr>
              <a:buFontTx/>
              <a:buNone/>
              <a:defRPr/>
            </a:pPr>
            <a:r>
              <a:rPr lang="it-IT" dirty="0" smtClean="0"/>
              <a:t>Daniele Nardi </a:t>
            </a:r>
          </a:p>
          <a:p>
            <a:pPr>
              <a:buFontTx/>
              <a:buNone/>
              <a:defRPr/>
            </a:pPr>
            <a:r>
              <a:rPr lang="it-IT" dirty="0" smtClean="0"/>
              <a:t>Andrea Omicini </a:t>
            </a:r>
          </a:p>
          <a:p>
            <a:pPr>
              <a:buFontTx/>
              <a:buNone/>
              <a:defRPr/>
            </a:pPr>
            <a:r>
              <a:rPr lang="it-IT" dirty="0" smtClean="0"/>
              <a:t>Francesca Rossi </a:t>
            </a:r>
          </a:p>
          <a:p>
            <a:pPr>
              <a:buFontTx/>
              <a:buNone/>
              <a:defRPr/>
            </a:pPr>
            <a:r>
              <a:rPr lang="it-IT" dirty="0" smtClean="0"/>
              <a:t>Lorenza Saitta</a:t>
            </a:r>
          </a:p>
          <a:p>
            <a:pPr>
              <a:buFontTx/>
              <a:buNone/>
              <a:defRPr/>
            </a:pPr>
            <a:r>
              <a:rPr lang="it-IT" dirty="0" smtClean="0"/>
              <a:t>Massimo Zancanaro </a:t>
            </a:r>
          </a:p>
          <a:p>
            <a:pPr>
              <a:buFontTx/>
              <a:buNone/>
              <a:defRPr/>
            </a:pPr>
            <a:r>
              <a:rPr lang="it-IT" dirty="0" smtClean="0"/>
              <a:t>Gerhard Brewka </a:t>
            </a:r>
          </a:p>
          <a:p>
            <a:pPr>
              <a:buFontTx/>
              <a:buNone/>
              <a:defRPr/>
            </a:pPr>
            <a:r>
              <a:rPr lang="it-IT" dirty="0" smtClean="0"/>
              <a:t>Manuela Veloso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Palermo - Assemblea AI*IA          Settembre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27C0-ECA4-40F8-AAD5-656D151760B8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Vol</a:t>
            </a:r>
            <a:r>
              <a:rPr lang="en-US" dirty="0" smtClean="0">
                <a:solidFill>
                  <a:srgbClr val="0000FF"/>
                </a:solidFill>
              </a:rPr>
              <a:t> 5, n.1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3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Uscito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primavera 2011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Due </a:t>
            </a:r>
            <a:r>
              <a:rPr lang="en-US" dirty="0"/>
              <a:t>issue </a:t>
            </a:r>
            <a:r>
              <a:rPr lang="en-US" dirty="0" err="1" smtClean="0"/>
              <a:t>speciali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Evolutionary Computation</a:t>
            </a:r>
          </a:p>
          <a:p>
            <a:pPr marL="0" indent="0">
              <a:buNone/>
            </a:pPr>
            <a:r>
              <a:rPr lang="en-US" dirty="0" err="1"/>
              <a:t>Eds</a:t>
            </a:r>
            <a:r>
              <a:rPr lang="en-US" dirty="0"/>
              <a:t> L. </a:t>
            </a:r>
            <a:r>
              <a:rPr lang="en-US" dirty="0" err="1" smtClean="0"/>
              <a:t>Vanneschi</a:t>
            </a:r>
            <a:r>
              <a:rPr lang="en-US" dirty="0"/>
              <a:t>, L. </a:t>
            </a:r>
            <a:r>
              <a:rPr lang="en-US" dirty="0" err="1"/>
              <a:t>Mussi</a:t>
            </a:r>
            <a:r>
              <a:rPr lang="en-US" dirty="0"/>
              <a:t>, e S. </a:t>
            </a:r>
            <a:r>
              <a:rPr lang="en-US" dirty="0" err="1" smtClean="0"/>
              <a:t>Cagnoni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Journey in Computational Logic in Italy – dedicated to Prof. Alberto </a:t>
            </a:r>
            <a:r>
              <a:rPr lang="en-US" dirty="0" err="1"/>
              <a:t>Martelli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Eds</a:t>
            </a:r>
            <a:r>
              <a:rPr lang="en-US" dirty="0"/>
              <a:t> M. </a:t>
            </a:r>
            <a:r>
              <a:rPr lang="en-US" dirty="0" err="1"/>
              <a:t>Baldoni</a:t>
            </a:r>
            <a:r>
              <a:rPr lang="en-US" dirty="0"/>
              <a:t> e C. </a:t>
            </a:r>
            <a:r>
              <a:rPr lang="en-US" dirty="0" err="1"/>
              <a:t>Baroglio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36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Vol. 5, n.2 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December</a:t>
            </a:r>
            <a:r>
              <a:rPr lang="it-IT" sz="4400" dirty="0" smtClean="0">
                <a:latin typeface="ArialMT"/>
              </a:rPr>
              <a:t> 2011 </a:t>
            </a:r>
          </a:p>
          <a:p>
            <a:pPr marL="0" indent="0">
              <a:buNone/>
            </a:pP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r>
              <a:rPr lang="it-IT" sz="4400" dirty="0" smtClean="0">
                <a:latin typeface="ArialMT"/>
              </a:rPr>
              <a:t>The </a:t>
            </a:r>
            <a:r>
              <a:rPr lang="it-IT" sz="4400" dirty="0" err="1" smtClean="0">
                <a:latin typeface="ArialMT"/>
              </a:rPr>
              <a:t>model-based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approach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to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autonomous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behavior</a:t>
            </a:r>
            <a:r>
              <a:rPr lang="it-IT" sz="4400" dirty="0" smtClean="0">
                <a:latin typeface="ArialMT"/>
              </a:rPr>
              <a:t>: </a:t>
            </a:r>
            <a:r>
              <a:rPr lang="it-IT" sz="4400" dirty="0" err="1" smtClean="0">
                <a:latin typeface="ArialMT"/>
              </a:rPr>
              <a:t>Prospects</a:t>
            </a:r>
            <a:r>
              <a:rPr lang="it-IT" sz="4400" dirty="0" smtClean="0">
                <a:latin typeface="ArialMT"/>
              </a:rPr>
              <a:t> and </a:t>
            </a:r>
            <a:r>
              <a:rPr lang="it-IT" sz="4400" dirty="0" err="1" smtClean="0">
                <a:latin typeface="ArialMT"/>
              </a:rPr>
              <a:t>challenges</a:t>
            </a:r>
            <a:r>
              <a:rPr lang="it-IT" sz="4400" dirty="0" smtClean="0">
                <a:latin typeface="ArialMT"/>
              </a:rPr>
              <a:t> </a:t>
            </a:r>
          </a:p>
          <a:p>
            <a:pPr marL="0" indent="0">
              <a:buNone/>
            </a:pP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Pages</a:t>
            </a:r>
            <a:r>
              <a:rPr lang="it-IT" sz="4400" dirty="0" smtClean="0">
                <a:latin typeface="ArialMT"/>
              </a:rPr>
              <a:t> 163-169 </a:t>
            </a:r>
            <a:r>
              <a:rPr lang="it-IT" sz="4400" dirty="0" err="1" smtClean="0">
                <a:latin typeface="ArialMT"/>
              </a:rPr>
              <a:t>Author</a:t>
            </a:r>
            <a:r>
              <a:rPr lang="it-IT" sz="4400" dirty="0" smtClean="0">
                <a:latin typeface="ArialMT"/>
              </a:rPr>
              <a:t> Hector </a:t>
            </a:r>
            <a:r>
              <a:rPr lang="it-IT" sz="4400" dirty="0" err="1" smtClean="0">
                <a:latin typeface="ArialMT"/>
              </a:rPr>
              <a:t>Geffner</a:t>
            </a: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Sampling-based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lower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bounds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for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counting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queries</a:t>
            </a: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Pages</a:t>
            </a:r>
            <a:r>
              <a:rPr lang="it-IT" sz="4400" dirty="0" smtClean="0">
                <a:latin typeface="ArialMT"/>
              </a:rPr>
              <a:t> 171-188 </a:t>
            </a:r>
            <a:r>
              <a:rPr lang="it-IT" sz="4400" dirty="0" err="1" smtClean="0">
                <a:latin typeface="ArialMT"/>
              </a:rPr>
              <a:t>Authors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Vibhav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Gogate</a:t>
            </a:r>
            <a:r>
              <a:rPr lang="it-IT" sz="4400" dirty="0" smtClean="0">
                <a:latin typeface="ArialMT"/>
              </a:rPr>
              <a:t> and Rina </a:t>
            </a:r>
            <a:r>
              <a:rPr lang="it-IT" sz="4400" dirty="0" err="1" smtClean="0">
                <a:latin typeface="ArialMT"/>
              </a:rPr>
              <a:t>Dechter</a:t>
            </a: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Simulations</a:t>
            </a:r>
            <a:r>
              <a:rPr lang="it-IT" sz="4400" dirty="0" smtClean="0">
                <a:latin typeface="ArialMT"/>
              </a:rPr>
              <a:t> on </a:t>
            </a:r>
            <a:r>
              <a:rPr lang="it-IT" sz="4400" dirty="0" err="1" smtClean="0">
                <a:latin typeface="ArialMT"/>
              </a:rPr>
              <a:t>workflow</a:t>
            </a:r>
            <a:r>
              <a:rPr lang="it-IT" sz="4400" dirty="0" smtClean="0">
                <a:latin typeface="ArialMT"/>
              </a:rPr>
              <a:t> management </a:t>
            </a:r>
            <a:r>
              <a:rPr lang="it-IT" sz="4400" dirty="0" err="1" smtClean="0">
                <a:latin typeface="ArialMT"/>
              </a:rPr>
              <a:t>systems</a:t>
            </a:r>
            <a:r>
              <a:rPr lang="it-IT" sz="4400" dirty="0" smtClean="0">
                <a:latin typeface="ArialMT"/>
              </a:rPr>
              <a:t>: A </a:t>
            </a:r>
            <a:r>
              <a:rPr lang="it-IT" sz="4400" dirty="0" err="1" smtClean="0">
                <a:latin typeface="ArialMT"/>
              </a:rPr>
              <a:t>framework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based</a:t>
            </a:r>
            <a:r>
              <a:rPr lang="it-IT" sz="4400" dirty="0" smtClean="0">
                <a:latin typeface="ArialMT"/>
              </a:rPr>
              <a:t> on </a:t>
            </a:r>
            <a:r>
              <a:rPr lang="it-IT" sz="4400" dirty="0" err="1" smtClean="0">
                <a:latin typeface="ArialMT"/>
              </a:rPr>
              <a:t>event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choice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datalog</a:t>
            </a:r>
            <a:r>
              <a:rPr lang="it-IT" sz="4400" dirty="0" smtClean="0">
                <a:latin typeface="ArialMT"/>
              </a:rPr>
              <a:t> </a:t>
            </a:r>
          </a:p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Pages</a:t>
            </a:r>
            <a:r>
              <a:rPr lang="it-IT" sz="4400" dirty="0" smtClean="0">
                <a:latin typeface="ArialMT"/>
              </a:rPr>
              <a:t> 189-206 </a:t>
            </a:r>
            <a:r>
              <a:rPr lang="it-IT" sz="4400" dirty="0" err="1" smtClean="0">
                <a:latin typeface="ArialMT"/>
              </a:rPr>
              <a:t>Authors</a:t>
            </a:r>
            <a:r>
              <a:rPr lang="it-IT" sz="4400" dirty="0" smtClean="0">
                <a:latin typeface="ArialMT"/>
              </a:rPr>
              <a:t> Gianluigi Greco, Antonella </a:t>
            </a:r>
            <a:r>
              <a:rPr lang="it-IT" sz="4400" dirty="0" err="1" smtClean="0">
                <a:latin typeface="ArialMT"/>
              </a:rPr>
              <a:t>Guzzo</a:t>
            </a:r>
            <a:r>
              <a:rPr lang="it-IT" sz="4400" dirty="0" smtClean="0">
                <a:latin typeface="ArialMT"/>
              </a:rPr>
              <a:t> and Domenico Saccà</a:t>
            </a:r>
          </a:p>
          <a:p>
            <a:pPr marL="0" indent="0">
              <a:buNone/>
            </a:pP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Efficient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recursive</a:t>
            </a:r>
            <a:r>
              <a:rPr lang="it-IT" sz="4400" dirty="0" smtClean="0">
                <a:latin typeface="ArialMT"/>
              </a:rPr>
              <a:t> aggregate </a:t>
            </a:r>
            <a:r>
              <a:rPr lang="it-IT" sz="4400" dirty="0" err="1" smtClean="0">
                <a:latin typeface="ArialMT"/>
              </a:rPr>
              <a:t>evaluation</a:t>
            </a:r>
            <a:r>
              <a:rPr lang="it-IT" sz="4400" dirty="0" smtClean="0">
                <a:latin typeface="ArialMT"/>
              </a:rPr>
              <a:t> in </a:t>
            </a:r>
            <a:r>
              <a:rPr lang="it-IT" sz="4400" dirty="0" err="1" smtClean="0">
                <a:latin typeface="ArialMT"/>
              </a:rPr>
              <a:t>logic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programming</a:t>
            </a: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Pages</a:t>
            </a:r>
            <a:r>
              <a:rPr lang="it-IT" sz="4400" dirty="0" smtClean="0">
                <a:latin typeface="ArialMT"/>
              </a:rPr>
              <a:t> 207-215 </a:t>
            </a:r>
            <a:r>
              <a:rPr lang="it-IT" sz="4400" dirty="0" err="1" smtClean="0">
                <a:latin typeface="ArialMT"/>
              </a:rPr>
              <a:t>Author</a:t>
            </a:r>
            <a:r>
              <a:rPr lang="it-IT" sz="4400" dirty="0" smtClean="0">
                <a:latin typeface="ArialMT"/>
              </a:rPr>
              <a:t> Mario </a:t>
            </a:r>
            <a:r>
              <a:rPr lang="it-IT" sz="4400" dirty="0" err="1" smtClean="0">
                <a:latin typeface="ArialMT"/>
              </a:rPr>
              <a:t>Alviano</a:t>
            </a: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endParaRPr lang="it-IT" sz="4400" dirty="0" smtClean="0">
              <a:latin typeface="ArialMT"/>
            </a:endParaRPr>
          </a:p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Computational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models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for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short-term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prediction</a:t>
            </a:r>
            <a:r>
              <a:rPr lang="it-IT" sz="4400" dirty="0" smtClean="0">
                <a:latin typeface="ArialMT"/>
              </a:rPr>
              <a:t> </a:t>
            </a:r>
            <a:r>
              <a:rPr lang="it-IT" sz="4400" dirty="0" err="1" smtClean="0">
                <a:latin typeface="ArialMT"/>
              </a:rPr>
              <a:t>of</a:t>
            </a:r>
            <a:r>
              <a:rPr lang="it-IT" sz="4400" dirty="0" smtClean="0">
                <a:latin typeface="ArialMT"/>
              </a:rPr>
              <a:t> the stock market</a:t>
            </a:r>
          </a:p>
          <a:p>
            <a:pPr marL="0" indent="0">
              <a:buNone/>
            </a:pPr>
            <a:r>
              <a:rPr lang="it-IT" sz="4400" dirty="0" err="1" smtClean="0">
                <a:latin typeface="ArialMT"/>
              </a:rPr>
              <a:t>Pages</a:t>
            </a:r>
            <a:r>
              <a:rPr lang="it-IT" sz="4400" dirty="0" smtClean="0">
                <a:latin typeface="ArialMT"/>
              </a:rPr>
              <a:t> 217-227 </a:t>
            </a:r>
            <a:r>
              <a:rPr lang="it-IT" sz="4400" dirty="0" err="1" smtClean="0">
                <a:latin typeface="ArialMT"/>
              </a:rPr>
              <a:t>Authors</a:t>
            </a:r>
            <a:r>
              <a:rPr lang="it-IT" sz="4400" dirty="0" smtClean="0">
                <a:latin typeface="ArialMT"/>
              </a:rPr>
              <a:t> Lorenzo </a:t>
            </a:r>
            <a:r>
              <a:rPr lang="it-IT" sz="4400" dirty="0" err="1" smtClean="0">
                <a:latin typeface="ArialMT"/>
              </a:rPr>
              <a:t>Menconi</a:t>
            </a:r>
            <a:r>
              <a:rPr lang="it-IT" sz="4400" dirty="0" smtClean="0">
                <a:latin typeface="ArialMT"/>
              </a:rPr>
              <a:t>, Marco </a:t>
            </a:r>
            <a:r>
              <a:rPr lang="it-IT" sz="4400" dirty="0" err="1" smtClean="0">
                <a:latin typeface="ArialMT"/>
              </a:rPr>
              <a:t>Gori</a:t>
            </a:r>
            <a:r>
              <a:rPr lang="it-IT" sz="4400" dirty="0" smtClean="0">
                <a:latin typeface="ArialMT"/>
              </a:rPr>
              <a:t> and Marco Lippi</a:t>
            </a:r>
            <a:endParaRPr lang="en-US" sz="4300" b="1" dirty="0" smtClean="0"/>
          </a:p>
          <a:p>
            <a:pPr marL="0" indent="0">
              <a:buNone/>
            </a:pPr>
            <a:endParaRPr lang="en-US" sz="43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59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Num</a:t>
            </a:r>
            <a:r>
              <a:rPr lang="en-US" dirty="0" smtClean="0">
                <a:solidFill>
                  <a:srgbClr val="0000FF"/>
                </a:solidFill>
              </a:rPr>
              <a:t> 1 del 2012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Uscito</a:t>
            </a:r>
            <a:r>
              <a:rPr lang="en-US" dirty="0" smtClean="0"/>
              <a:t> in tempo </a:t>
            </a:r>
            <a:r>
              <a:rPr lang="en-US" dirty="0" err="1" smtClean="0"/>
              <a:t>perfetto</a:t>
            </a:r>
            <a:r>
              <a:rPr lang="en-US" dirty="0" smtClean="0"/>
              <a:t>, prima del </a:t>
            </a:r>
            <a:r>
              <a:rPr lang="en-US" dirty="0" err="1" smtClean="0"/>
              <a:t>convegno</a:t>
            </a:r>
            <a:endParaRPr lang="en-US" dirty="0" smtClean="0"/>
          </a:p>
          <a:p>
            <a:r>
              <a:rPr lang="en-US" dirty="0" err="1" smtClean="0"/>
              <a:t>Basato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endParaRPr lang="en-US" dirty="0" smtClean="0"/>
          </a:p>
          <a:p>
            <a:pPr lvl="1"/>
            <a:r>
              <a:rPr lang="en-US" dirty="0" smtClean="0"/>
              <a:t> 2 </a:t>
            </a:r>
            <a:r>
              <a:rPr lang="en-US" dirty="0" err="1" smtClean="0"/>
              <a:t>versioni</a:t>
            </a:r>
            <a:r>
              <a:rPr lang="en-US" dirty="0" smtClean="0"/>
              <a:t> </a:t>
            </a:r>
            <a:r>
              <a:rPr lang="en-US" dirty="0" err="1" smtClean="0"/>
              <a:t>estese</a:t>
            </a:r>
            <a:r>
              <a:rPr lang="en-US" dirty="0" smtClean="0"/>
              <a:t> di best paper a  WS </a:t>
            </a:r>
            <a:r>
              <a:rPr lang="en-US" dirty="0" err="1" smtClean="0"/>
              <a:t>congresso</a:t>
            </a:r>
            <a:r>
              <a:rPr lang="en-US" dirty="0" smtClean="0"/>
              <a:t> di Palermo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paperi</a:t>
            </a:r>
            <a:r>
              <a:rPr lang="en-US" dirty="0" smtClean="0"/>
              <a:t> di </a:t>
            </a:r>
            <a:r>
              <a:rPr lang="en-US" dirty="0" err="1" smtClean="0"/>
              <a:t>vincitore</a:t>
            </a:r>
            <a:r>
              <a:rPr lang="en-US" dirty="0" smtClean="0"/>
              <a:t> di </a:t>
            </a:r>
            <a:r>
              <a:rPr lang="en-US" dirty="0" err="1" smtClean="0"/>
              <a:t>premio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papero</a:t>
            </a:r>
            <a:r>
              <a:rPr lang="en-US" dirty="0" smtClean="0"/>
              <a:t> </a:t>
            </a:r>
            <a:r>
              <a:rPr lang="en-US" dirty="0" err="1" smtClean="0"/>
              <a:t>proposto</a:t>
            </a:r>
            <a:r>
              <a:rPr lang="en-US" dirty="0" smtClean="0"/>
              <a:t> e </a:t>
            </a:r>
            <a:r>
              <a:rPr lang="en-US" dirty="0" err="1" smtClean="0"/>
              <a:t>rivisto</a:t>
            </a:r>
            <a:r>
              <a:rPr lang="en-US" dirty="0" smtClean="0"/>
              <a:t> con </a:t>
            </a:r>
            <a:r>
              <a:rPr lang="en-US" dirty="0" err="1" smtClean="0"/>
              <a:t>procedura</a:t>
            </a:r>
            <a:r>
              <a:rPr lang="en-US" dirty="0" smtClean="0"/>
              <a:t> </a:t>
            </a:r>
            <a:r>
              <a:rPr lang="en-US" dirty="0" err="1" smtClean="0"/>
              <a:t>rapidissima</a:t>
            </a:r>
            <a:endParaRPr lang="en-US" dirty="0" smtClean="0"/>
          </a:p>
          <a:p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contratto</a:t>
            </a:r>
            <a:r>
              <a:rPr lang="en-US" dirty="0" smtClean="0"/>
              <a:t> IOS Press: 50 </a:t>
            </a:r>
            <a:r>
              <a:rPr lang="en-US" dirty="0" err="1" smtClean="0"/>
              <a:t>copie</a:t>
            </a:r>
            <a:r>
              <a:rPr lang="en-US" dirty="0" smtClean="0"/>
              <a:t> </a:t>
            </a:r>
            <a:r>
              <a:rPr lang="en-US" dirty="0" err="1" smtClean="0"/>
              <a:t>cartacee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80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Contenuti </a:t>
            </a:r>
            <a:r>
              <a:rPr lang="it-IT" dirty="0" err="1" smtClean="0">
                <a:solidFill>
                  <a:srgbClr val="0000FF"/>
                </a:solidFill>
              </a:rPr>
              <a:t>Vol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6</a:t>
            </a:r>
            <a:r>
              <a:rPr lang="it-IT" dirty="0" smtClean="0">
                <a:solidFill>
                  <a:srgbClr val="0000FF"/>
                </a:solidFill>
              </a:rPr>
              <a:t> n. </a:t>
            </a:r>
            <a:r>
              <a:rPr lang="it-IT" dirty="0" err="1" smtClean="0">
                <a:solidFill>
                  <a:srgbClr val="0000FF"/>
                </a:solidFill>
              </a:rPr>
              <a:t>1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tx2"/>
                </a:solidFill>
              </a:rPr>
              <a:t>	</a:t>
            </a:r>
            <a:r>
              <a:rPr lang="it-IT" sz="2000" dirty="0" err="1" smtClean="0">
                <a:solidFill>
                  <a:schemeClr val="tx2"/>
                </a:solidFill>
              </a:rPr>
              <a:t>Experimentation</a:t>
            </a:r>
            <a:r>
              <a:rPr lang="it-IT" sz="2000" dirty="0" smtClean="0">
                <a:solidFill>
                  <a:schemeClr val="tx2"/>
                </a:solidFill>
              </a:rPr>
              <a:t> of </a:t>
            </a:r>
            <a:r>
              <a:rPr lang="it-IT" sz="2000" dirty="0" err="1" smtClean="0">
                <a:solidFill>
                  <a:schemeClr val="tx2"/>
                </a:solidFill>
              </a:rPr>
              <a:t>an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expectation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maximization</a:t>
            </a:r>
            <a:r>
              <a:rPr lang="it-IT" sz="2000" dirty="0" smtClean="0">
                <a:solidFill>
                  <a:schemeClr val="tx2"/>
                </a:solidFill>
              </a:rPr>
              <a:t> algorithm for probabilistic logic </a:t>
            </a:r>
            <a:r>
              <a:rPr lang="it-IT" sz="2000" dirty="0" err="1" smtClean="0">
                <a:solidFill>
                  <a:schemeClr val="tx2"/>
                </a:solidFill>
              </a:rPr>
              <a:t>programs</a:t>
            </a:r>
            <a:r>
              <a:rPr lang="it-IT" sz="2000" dirty="0" smtClean="0">
                <a:solidFill>
                  <a:schemeClr val="tx2"/>
                </a:solidFill>
              </a:rPr>
              <a:t> Elena </a:t>
            </a:r>
            <a:r>
              <a:rPr lang="it-IT" sz="2000" dirty="0" err="1" smtClean="0">
                <a:solidFill>
                  <a:schemeClr val="tx2"/>
                </a:solidFill>
              </a:rPr>
              <a:t>Bellodi</a:t>
            </a:r>
            <a:r>
              <a:rPr lang="it-IT" sz="2000" dirty="0" smtClean="0">
                <a:solidFill>
                  <a:schemeClr val="tx2"/>
                </a:solidFill>
              </a:rPr>
              <a:t> e Fabrizio </a:t>
            </a:r>
            <a:r>
              <a:rPr lang="it-IT" sz="2000" dirty="0" err="1" smtClean="0">
                <a:solidFill>
                  <a:schemeClr val="tx2"/>
                </a:solidFill>
              </a:rPr>
              <a:t>Riguzzi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/>
                </a:solidFill>
              </a:rPr>
              <a:t>	</a:t>
            </a:r>
            <a:r>
              <a:rPr lang="it-IT" sz="2000" dirty="0" err="1" smtClean="0">
                <a:solidFill>
                  <a:schemeClr val="tx2"/>
                </a:solidFill>
              </a:rPr>
              <a:t>Semantic</a:t>
            </a:r>
            <a:r>
              <a:rPr lang="it-IT" sz="2000" dirty="0" smtClean="0">
                <a:solidFill>
                  <a:schemeClr val="tx2"/>
                </a:solidFill>
              </a:rPr>
              <a:t> mashups of multimedia cultural </a:t>
            </a:r>
            <a:r>
              <a:rPr lang="it-IT" sz="2000" dirty="0" err="1" smtClean="0">
                <a:solidFill>
                  <a:schemeClr val="tx2"/>
                </a:solidFill>
              </a:rPr>
              <a:t>stories</a:t>
            </a:r>
            <a:r>
              <a:rPr lang="it-IT" sz="2000" dirty="0" smtClean="0">
                <a:solidFill>
                  <a:schemeClr val="tx2"/>
                </a:solidFill>
              </a:rPr>
              <a:t> Francesco Mele e Antonio Sorgente 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/>
                </a:solidFill>
              </a:rPr>
              <a:t>	</a:t>
            </a:r>
            <a:r>
              <a:rPr lang="it-IT" sz="2000" dirty="0" err="1" smtClean="0">
                <a:solidFill>
                  <a:schemeClr val="tx2"/>
                </a:solidFill>
              </a:rPr>
              <a:t>From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tags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to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emotions</a:t>
            </a:r>
            <a:r>
              <a:rPr lang="it-IT" sz="2000" dirty="0" smtClean="0">
                <a:solidFill>
                  <a:schemeClr val="tx2"/>
                </a:solidFill>
              </a:rPr>
              <a:t>: </a:t>
            </a:r>
            <a:r>
              <a:rPr lang="it-IT" sz="2000" dirty="0" err="1" smtClean="0">
                <a:solidFill>
                  <a:schemeClr val="tx2"/>
                </a:solidFill>
              </a:rPr>
              <a:t>Ontology-driven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sentiment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analysis</a:t>
            </a:r>
            <a:r>
              <a:rPr lang="it-IT" sz="2000" dirty="0" smtClean="0">
                <a:solidFill>
                  <a:schemeClr val="tx2"/>
                </a:solidFill>
              </a:rPr>
              <a:t> in the social </a:t>
            </a:r>
            <a:r>
              <a:rPr lang="it-IT" sz="2000" dirty="0" err="1" smtClean="0">
                <a:solidFill>
                  <a:schemeClr val="tx2"/>
                </a:solidFill>
              </a:rPr>
              <a:t>semanic</a:t>
            </a:r>
            <a:r>
              <a:rPr lang="it-IT" sz="2000" dirty="0" smtClean="0">
                <a:solidFill>
                  <a:schemeClr val="tx2"/>
                </a:solidFill>
              </a:rPr>
              <a:t> web Matteo Baldoni, Cristina </a:t>
            </a:r>
            <a:r>
              <a:rPr lang="it-IT" sz="2000" dirty="0" err="1" smtClean="0">
                <a:solidFill>
                  <a:schemeClr val="tx2"/>
                </a:solidFill>
              </a:rPr>
              <a:t>Baroglio</a:t>
            </a:r>
            <a:r>
              <a:rPr lang="it-IT" sz="2000" dirty="0" smtClean="0">
                <a:solidFill>
                  <a:schemeClr val="tx2"/>
                </a:solidFill>
              </a:rPr>
              <a:t>, Viviana Patti, Paolo Rena</a:t>
            </a:r>
            <a:endParaRPr lang="it-IT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tx2"/>
                </a:solidFill>
              </a:rPr>
              <a:t>	</a:t>
            </a:r>
            <a:r>
              <a:rPr lang="it-IT" sz="2000" dirty="0" err="1" smtClean="0">
                <a:solidFill>
                  <a:schemeClr val="tx2"/>
                </a:solidFill>
              </a:rPr>
              <a:t>Bertrand-Edgeworth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pricing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equilibrium</a:t>
            </a:r>
            <a:r>
              <a:rPr lang="it-IT" sz="2000" dirty="0" smtClean="0">
                <a:solidFill>
                  <a:schemeClr val="tx2"/>
                </a:solidFill>
              </a:rPr>
              <a:t> in Web service </a:t>
            </a:r>
            <a:r>
              <a:rPr lang="it-IT" sz="2000" dirty="0" err="1" smtClean="0">
                <a:solidFill>
                  <a:schemeClr val="tx2"/>
                </a:solidFill>
              </a:rPr>
              <a:t>markets</a:t>
            </a:r>
            <a:r>
              <a:rPr lang="it-IT" sz="2000" dirty="0" smtClean="0">
                <a:solidFill>
                  <a:schemeClr val="tx2"/>
                </a:solidFill>
              </a:rPr>
              <a:t> Nicola Gatti</a:t>
            </a:r>
            <a:r>
              <a:rPr lang="it-IT" sz="2000" b="1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Reasoning</a:t>
            </a:r>
            <a:r>
              <a:rPr lang="it-IT" sz="2000" dirty="0" smtClean="0">
                <a:solidFill>
                  <a:schemeClr val="tx2"/>
                </a:solidFill>
              </a:rPr>
              <a:t> on </a:t>
            </a:r>
            <a:r>
              <a:rPr lang="it-IT" sz="2000" dirty="0" err="1" smtClean="0">
                <a:solidFill>
                  <a:schemeClr val="tx2"/>
                </a:solidFill>
              </a:rPr>
              <a:t>Logic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Programs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with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Annotated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Disjunctions</a:t>
            </a:r>
            <a:r>
              <a:rPr lang="it-IT" sz="2000" dirty="0" smtClean="0">
                <a:solidFill>
                  <a:schemeClr val="tx2"/>
                </a:solidFill>
              </a:rPr>
              <a:t> Stefano Bragaglia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/>
                </a:solidFill>
              </a:rPr>
              <a:t>	</a:t>
            </a:r>
            <a:r>
              <a:rPr lang="it-IT" sz="2000" dirty="0" err="1" smtClean="0">
                <a:solidFill>
                  <a:schemeClr val="tx2"/>
                </a:solidFill>
              </a:rPr>
              <a:t>Flexible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</a:rPr>
              <a:t>choreography-driven</a:t>
            </a:r>
            <a:r>
              <a:rPr lang="it-IT" sz="2000" dirty="0" smtClean="0">
                <a:solidFill>
                  <a:schemeClr val="tx2"/>
                </a:solidFill>
              </a:rPr>
              <a:t> service </a:t>
            </a:r>
            <a:r>
              <a:rPr lang="it-IT" sz="2000" dirty="0" err="1" smtClean="0">
                <a:solidFill>
                  <a:schemeClr val="tx2"/>
                </a:solidFill>
              </a:rPr>
              <a:t>selection</a:t>
            </a:r>
            <a:r>
              <a:rPr lang="it-IT" sz="2000" dirty="0" smtClean="0">
                <a:solidFill>
                  <a:schemeClr val="tx2"/>
                </a:solidFill>
              </a:rPr>
              <a:t> Matteo Baldoni Cristina </a:t>
            </a:r>
            <a:r>
              <a:rPr lang="it-IT" sz="2000" dirty="0" err="1" smtClean="0">
                <a:solidFill>
                  <a:schemeClr val="tx2"/>
                </a:solidFill>
              </a:rPr>
              <a:t>Baroglio</a:t>
            </a:r>
            <a:r>
              <a:rPr lang="it-IT" sz="2000" dirty="0" smtClean="0">
                <a:solidFill>
                  <a:schemeClr val="tx2"/>
                </a:solidFill>
              </a:rPr>
              <a:t> Elisa Marengo Viviana Patti Claudio </a:t>
            </a:r>
            <a:r>
              <a:rPr lang="it-IT" sz="2000" dirty="0" err="1" smtClean="0">
                <a:solidFill>
                  <a:schemeClr val="tx2"/>
                </a:solidFill>
              </a:rPr>
              <a:t>Schifanella</a:t>
            </a:r>
            <a:endParaRPr lang="it-IT" sz="2000" dirty="0" smtClean="0">
              <a:solidFill>
                <a:schemeClr val="tx2"/>
              </a:solidFill>
            </a:endParaRPr>
          </a:p>
          <a:p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27C0-ECA4-40F8-AAD5-656D151760B8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Considerazioni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Generali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Si </a:t>
            </a:r>
            <a:r>
              <a:rPr lang="en-US" dirty="0" err="1" smtClean="0"/>
              <a:t>alternano</a:t>
            </a:r>
            <a:r>
              <a:rPr lang="en-US" dirty="0" smtClean="0"/>
              <a:t> un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basato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paperi</a:t>
            </a:r>
            <a:r>
              <a:rPr lang="en-US" dirty="0" smtClean="0"/>
              <a:t> submitted (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premi</a:t>
            </a:r>
            <a:r>
              <a:rPr lang="en-US" dirty="0" smtClean="0"/>
              <a:t>) e </a:t>
            </a:r>
            <a:r>
              <a:rPr lang="en-US" dirty="0" err="1" smtClean="0"/>
              <a:t>uno</a:t>
            </a:r>
            <a:r>
              <a:rPr lang="en-US" dirty="0" smtClean="0"/>
              <a:t> special issue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Prossimi</a:t>
            </a:r>
            <a:r>
              <a:rPr lang="en-US" dirty="0" smtClean="0"/>
              <a:t> special issues: special issue </a:t>
            </a:r>
            <a:r>
              <a:rPr lang="en-US" dirty="0" err="1" smtClean="0"/>
              <a:t>su</a:t>
            </a:r>
            <a:r>
              <a:rPr lang="en-US" dirty="0" smtClean="0"/>
              <a:t> NLP, poi special issue in </a:t>
            </a:r>
            <a:r>
              <a:rPr lang="en-US" dirty="0" err="1" smtClean="0"/>
              <a:t>onore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Marco </a:t>
            </a:r>
            <a:r>
              <a:rPr lang="en-US" dirty="0" err="1" smtClean="0"/>
              <a:t>Cadoli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Qualità</a:t>
            </a:r>
            <a:r>
              <a:rPr lang="en-US" dirty="0" smtClean="0"/>
              <a:t> </a:t>
            </a:r>
            <a:r>
              <a:rPr lang="en-US" dirty="0" err="1" smtClean="0"/>
              <a:t>buona</a:t>
            </a:r>
            <a:r>
              <a:rPr lang="en-US" dirty="0" smtClean="0"/>
              <a:t>, da </a:t>
            </a:r>
            <a:r>
              <a:rPr lang="en-US" dirty="0" err="1" smtClean="0"/>
              <a:t>rivista</a:t>
            </a:r>
            <a:r>
              <a:rPr lang="en-US" dirty="0" smtClean="0"/>
              <a:t> </a:t>
            </a:r>
            <a:r>
              <a:rPr lang="en-US" dirty="0" err="1" smtClean="0"/>
              <a:t>internazionale</a:t>
            </a:r>
            <a:r>
              <a:rPr lang="en-US" dirty="0" smtClean="0"/>
              <a:t> </a:t>
            </a:r>
            <a:r>
              <a:rPr lang="en-US" dirty="0" err="1" smtClean="0"/>
              <a:t>seria</a:t>
            </a:r>
            <a:r>
              <a:rPr lang="en-US" dirty="0" smtClean="0"/>
              <a:t> (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r>
              <a:rPr lang="en-US" dirty="0" smtClean="0"/>
              <a:t> come </a:t>
            </a:r>
            <a:r>
              <a:rPr lang="en-US" dirty="0" err="1" smtClean="0"/>
              <a:t>citazioni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Invitiamo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membri</a:t>
            </a:r>
            <a:r>
              <a:rPr lang="en-US" dirty="0" smtClean="0"/>
              <a:t> </a:t>
            </a:r>
            <a:r>
              <a:rPr lang="en-US" dirty="0" err="1" smtClean="0"/>
              <a:t>dell’editorial</a:t>
            </a:r>
            <a:r>
              <a:rPr lang="en-US" dirty="0" smtClean="0"/>
              <a:t> board a </a:t>
            </a:r>
            <a:r>
              <a:rPr lang="en-US" dirty="0" err="1" smtClean="0"/>
              <a:t>pubblicizzare</a:t>
            </a:r>
            <a:r>
              <a:rPr lang="en-US" dirty="0" smtClean="0"/>
              <a:t> </a:t>
            </a:r>
            <a:r>
              <a:rPr lang="en-US" dirty="0" err="1" smtClean="0"/>
              <a:t>maggiormente</a:t>
            </a:r>
            <a:r>
              <a:rPr lang="en-US" dirty="0" smtClean="0"/>
              <a:t> la </a:t>
            </a:r>
            <a:r>
              <a:rPr lang="en-US" dirty="0" err="1" smtClean="0"/>
              <a:t>rivista</a:t>
            </a:r>
            <a:r>
              <a:rPr lang="en-US" dirty="0" smtClean="0"/>
              <a:t> e </a:t>
            </a:r>
            <a:r>
              <a:rPr lang="en-US" dirty="0" err="1" smtClean="0"/>
              <a:t>proporre</a:t>
            </a:r>
            <a:r>
              <a:rPr lang="en-US" dirty="0" smtClean="0"/>
              <a:t> </a:t>
            </a:r>
            <a:r>
              <a:rPr lang="en-US" dirty="0" err="1" smtClean="0"/>
              <a:t>propongono</a:t>
            </a:r>
            <a:r>
              <a:rPr lang="en-US" dirty="0" smtClean="0"/>
              <a:t> </a:t>
            </a:r>
            <a:r>
              <a:rPr lang="en-US" dirty="0" err="1" smtClean="0"/>
              <a:t>paperi</a:t>
            </a:r>
            <a:r>
              <a:rPr lang="en-US" dirty="0" smtClean="0"/>
              <a:t>. </a:t>
            </a:r>
            <a:r>
              <a:rPr lang="en-US" dirty="0" err="1" smtClean="0"/>
              <a:t>Eccezione</a:t>
            </a:r>
            <a:r>
              <a:rPr lang="en-US" dirty="0" smtClean="0"/>
              <a:t> positive: Marco </a:t>
            </a:r>
            <a:r>
              <a:rPr lang="en-US" dirty="0" err="1" smtClean="0"/>
              <a:t>Gori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Basile</a:t>
            </a:r>
            <a:r>
              <a:rPr lang="en-US" dirty="0" smtClean="0"/>
              <a:t> </a:t>
            </a:r>
            <a:r>
              <a:rPr lang="en-US" dirty="0" err="1" smtClean="0"/>
              <a:t>Magnini</a:t>
            </a:r>
            <a:r>
              <a:rPr lang="en-US" dirty="0" smtClean="0"/>
              <a:t> e </a:t>
            </a:r>
            <a:r>
              <a:rPr lang="en-US" dirty="0" err="1" smtClean="0"/>
              <a:t>Schaerf</a:t>
            </a:r>
            <a:r>
              <a:rPr lang="en-US" dirty="0" smtClean="0"/>
              <a:t> per I due num </a:t>
            </a:r>
            <a:r>
              <a:rPr lang="en-US" dirty="0" err="1" smtClean="0"/>
              <a:t>speciali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32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2012 and beyond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Dal</a:t>
            </a:r>
            <a:r>
              <a:rPr lang="en-US" dirty="0" smtClean="0"/>
              <a:t> 2012 solo 50 </a:t>
            </a:r>
            <a:r>
              <a:rPr lang="en-US" dirty="0" err="1" smtClean="0"/>
              <a:t>copie</a:t>
            </a:r>
            <a:r>
              <a:rPr lang="en-US" dirty="0" smtClean="0"/>
              <a:t> </a:t>
            </a:r>
            <a:r>
              <a:rPr lang="en-US" dirty="0" err="1" smtClean="0"/>
              <a:t>cartacee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Costo</a:t>
            </a:r>
            <a:r>
              <a:rPr lang="en-US" dirty="0" smtClean="0"/>
              <a:t> 6250 euro</a:t>
            </a:r>
          </a:p>
          <a:p>
            <a:pPr marL="0" indent="0">
              <a:buNone/>
            </a:pPr>
            <a:r>
              <a:rPr lang="en-US" dirty="0" smtClean="0"/>
              <a:t>Si </a:t>
            </a:r>
            <a:r>
              <a:rPr lang="en-US" dirty="0" err="1" smtClean="0"/>
              <a:t>potrebbero</a:t>
            </a:r>
            <a:r>
              <a:rPr lang="en-US" dirty="0" smtClean="0"/>
              <a:t> </a:t>
            </a:r>
            <a:r>
              <a:rPr lang="en-US" dirty="0" err="1" smtClean="0"/>
              <a:t>eliminare</a:t>
            </a:r>
            <a:r>
              <a:rPr lang="en-US" dirty="0" smtClean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le </a:t>
            </a:r>
            <a:r>
              <a:rPr lang="en-US" dirty="0" err="1" smtClean="0"/>
              <a:t>copie</a:t>
            </a:r>
            <a:r>
              <a:rPr lang="en-US" dirty="0" smtClean="0"/>
              <a:t> </a:t>
            </a:r>
            <a:r>
              <a:rPr lang="en-US" dirty="0" err="1" smtClean="0"/>
              <a:t>cartacee</a:t>
            </a:r>
            <a:r>
              <a:rPr lang="en-US" dirty="0" smtClean="0"/>
              <a:t> </a:t>
            </a:r>
            <a:r>
              <a:rPr lang="en-US" dirty="0" err="1" smtClean="0"/>
              <a:t>dal</a:t>
            </a:r>
            <a:r>
              <a:rPr lang="en-US" dirty="0" smtClean="0"/>
              <a:t> 2013 (</a:t>
            </a:r>
            <a:r>
              <a:rPr lang="en-US" dirty="0" err="1" smtClean="0"/>
              <a:t>costo</a:t>
            </a:r>
            <a:r>
              <a:rPr lang="en-US" dirty="0" smtClean="0"/>
              <a:t> 5000)</a:t>
            </a:r>
          </a:p>
          <a:p>
            <a:pPr marL="0" indent="0">
              <a:buNone/>
            </a:pPr>
            <a:r>
              <a:rPr lang="en-US" dirty="0" smtClean="0"/>
              <a:t>Open access molto </a:t>
            </a:r>
            <a:r>
              <a:rPr lang="en-US" dirty="0" err="1" smtClean="0"/>
              <a:t>costoso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Possibilita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mettere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PDF sui </a:t>
            </a:r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istituzionali</a:t>
            </a:r>
            <a:r>
              <a:rPr lang="en-US" dirty="0" smtClean="0"/>
              <a:t> </a:t>
            </a:r>
            <a:r>
              <a:rPr lang="en-US" dirty="0" err="1" smtClean="0"/>
              <a:t>pagando</a:t>
            </a:r>
            <a:r>
              <a:rPr lang="en-US" dirty="0" smtClean="0"/>
              <a:t> 100 euro per </a:t>
            </a:r>
            <a:r>
              <a:rPr lang="en-US" dirty="0" err="1" smtClean="0"/>
              <a:t>articolo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475384-81A4-4D21-916C-CA0647305499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Ordine del Giorno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Comunicazioni </a:t>
            </a:r>
            <a:r>
              <a:rPr lang="it-IT" dirty="0"/>
              <a:t>del </a:t>
            </a:r>
            <a:r>
              <a:rPr lang="it-IT" dirty="0" smtClean="0"/>
              <a:t>Presidente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Discussione </a:t>
            </a:r>
            <a:r>
              <a:rPr lang="it-IT" dirty="0"/>
              <a:t>situazione associazione </a:t>
            </a:r>
            <a:r>
              <a:rPr lang="it-IT" dirty="0" smtClean="0"/>
              <a:t>e nuove iniziative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Approvazione Bilancio Consuntivo 2011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Presentazione Bilancio Preventivo 2012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Varie </a:t>
            </a:r>
            <a:r>
              <a:rPr lang="it-IT" dirty="0"/>
              <a:t>ed </a:t>
            </a:r>
            <a:r>
              <a:rPr lang="it-IT" dirty="0" smtClean="0"/>
              <a:t>eventuali</a:t>
            </a:r>
            <a:br>
              <a:rPr lang="it-IT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345F9D-475B-4903-883C-824AB0C720DD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Patrocini/fellowships per eventi: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2400" dirty="0" smtClean="0"/>
              <a:t>L’AI*IA offre  borse di studio per l’iscrizione e la partecipazione ad eventi riguardanti l’intelligenza artificiale che si svolgono in Italia con un contributo economico, fino ad un massimo di euro 500, per le spese d’iscrizione all’evento e/o le spese necessarie al viaggio ed al pernottamento.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Le borse sono destinate a studenti triennali, specialistici, di dottorato o neolaureati frequentatori.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002B0-0FED-41A4-B4C7-CBB98A8BC704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Eventi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patrocinati</a:t>
            </a:r>
            <a:r>
              <a:rPr lang="en-US" dirty="0" smtClean="0">
                <a:solidFill>
                  <a:srgbClr val="0000FF"/>
                </a:solidFill>
              </a:rPr>
              <a:t> 2012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Symposium on Learning and Data Science (SLDS2012</a:t>
            </a:r>
            <a:r>
              <a:rPr lang="en-US" sz="2800" dirty="0" smtClean="0"/>
              <a:t>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Florence</a:t>
            </a:r>
            <a:r>
              <a:rPr lang="en-US" sz="2800" dirty="0"/>
              <a:t>, Italy, 7-9 May </a:t>
            </a:r>
            <a:r>
              <a:rPr lang="en-US" sz="2800" dirty="0" smtClean="0"/>
              <a:t>2012,</a:t>
            </a:r>
            <a:r>
              <a:rPr lang="en-US" sz="2800" dirty="0" smtClean="0"/>
              <a:t> </a:t>
            </a:r>
            <a:endParaRPr lang="it-IT" sz="28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First Interdisciplinary Summer School on Ontological </a:t>
            </a:r>
            <a:r>
              <a:rPr lang="en-US" sz="2800" dirty="0" smtClean="0"/>
              <a:t>Analysis. 16-20 </a:t>
            </a:r>
            <a:r>
              <a:rPr lang="en-US" sz="2800" dirty="0"/>
              <a:t>July 2012, Trento, </a:t>
            </a:r>
            <a:r>
              <a:rPr lang="en-US" sz="2800" dirty="0" smtClean="0"/>
              <a:t>Italy, 1 student fellowship</a:t>
            </a:r>
          </a:p>
          <a:p>
            <a:r>
              <a:rPr lang="it-IT" sz="2800" dirty="0"/>
              <a:t>Workshop Italiano di Vita Artificiale e Computazione </a:t>
            </a:r>
            <a:r>
              <a:rPr lang="it-IT" sz="2800" dirty="0" smtClean="0"/>
              <a:t>Evolutiva</a:t>
            </a:r>
            <a:br>
              <a:rPr lang="it-IT" sz="2800" dirty="0" smtClean="0"/>
            </a:br>
            <a:r>
              <a:rPr lang="it-IT" sz="2800" dirty="0" smtClean="0"/>
              <a:t>Parma febbraio 2012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Convegno</a:t>
            </a:r>
            <a:r>
              <a:rPr lang="en-US" sz="2800" dirty="0" smtClean="0"/>
              <a:t> AI*IA Roma:  4 student fellowships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Contributi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partecipazione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studenti</a:t>
            </a:r>
            <a:r>
              <a:rPr lang="en-US" sz="4000" dirty="0" smtClean="0">
                <a:solidFill>
                  <a:srgbClr val="0000FF"/>
                </a:solidFill>
              </a:rPr>
              <a:t> (Roma)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stati</a:t>
            </a:r>
            <a:r>
              <a:rPr lang="en-US" sz="2400" dirty="0" smtClean="0"/>
              <a:t> </a:t>
            </a:r>
            <a:r>
              <a:rPr lang="en-US" sz="2400" dirty="0" err="1" smtClean="0"/>
              <a:t>erogati</a:t>
            </a:r>
            <a:r>
              <a:rPr lang="en-US" sz="2400" dirty="0" smtClean="0"/>
              <a:t> 2000 euro per la </a:t>
            </a:r>
            <a:r>
              <a:rPr lang="en-US" sz="2400" dirty="0" err="1" smtClean="0"/>
              <a:t>partecipazione</a:t>
            </a:r>
            <a:r>
              <a:rPr lang="en-US" sz="2400" dirty="0" smtClean="0"/>
              <a:t> al </a:t>
            </a:r>
            <a:r>
              <a:rPr lang="en-US" sz="2400" dirty="0" err="1" smtClean="0"/>
              <a:t>Congresso</a:t>
            </a:r>
            <a:r>
              <a:rPr lang="en-US" sz="2400" dirty="0" smtClean="0"/>
              <a:t>.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studenti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hanno</a:t>
            </a:r>
            <a:r>
              <a:rPr lang="en-US" sz="2400" dirty="0" smtClean="0"/>
              <a:t> </a:t>
            </a:r>
            <a:r>
              <a:rPr lang="en-US" sz="2400" dirty="0" err="1" smtClean="0"/>
              <a:t>ricevuto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grant </a:t>
            </a:r>
            <a:r>
              <a:rPr lang="en-US" sz="2400" dirty="0" err="1" smtClean="0"/>
              <a:t>sono</a:t>
            </a:r>
            <a:r>
              <a:rPr lang="en-US" sz="2400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smtClean="0"/>
              <a:t>Piero Molino			500</a:t>
            </a: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smtClean="0"/>
              <a:t>Bellini	</a:t>
            </a:r>
            <a:r>
              <a:rPr lang="it-IT" sz="2000" dirty="0"/>
              <a:t>Anna </a:t>
            </a:r>
            <a:r>
              <a:rPr lang="it-IT" sz="2000" dirty="0" smtClean="0"/>
              <a:t>Chiara		150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err="1" smtClean="0"/>
              <a:t>Bridi</a:t>
            </a:r>
            <a:r>
              <a:rPr lang="it-IT" sz="2000" dirty="0" smtClean="0"/>
              <a:t>	Thomas		150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smtClean="0"/>
              <a:t>Ciano	Orfeo			150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err="1" smtClean="0"/>
              <a:t>Derboni</a:t>
            </a:r>
            <a:r>
              <a:rPr lang="it-IT" sz="2000" dirty="0" smtClean="0"/>
              <a:t>	Marco			150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err="1" smtClean="0"/>
              <a:t>Franzon</a:t>
            </a:r>
            <a:r>
              <a:rPr lang="it-IT" sz="2000" dirty="0" smtClean="0"/>
              <a:t>	Andrea		150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err="1" smtClean="0"/>
              <a:t>Fuligni</a:t>
            </a:r>
            <a:r>
              <a:rPr lang="it-IT" sz="2000" dirty="0" smtClean="0"/>
              <a:t>	Luca			150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err="1" smtClean="0"/>
              <a:t>Ghidotti</a:t>
            </a:r>
            <a:r>
              <a:rPr lang="it-IT" sz="2000" dirty="0" smtClean="0"/>
              <a:t> </a:t>
            </a:r>
            <a:r>
              <a:rPr lang="it-IT" sz="2000" dirty="0" err="1" smtClean="0"/>
              <a:t>Piovan</a:t>
            </a:r>
            <a:r>
              <a:rPr lang="it-IT" sz="2000" dirty="0" smtClean="0"/>
              <a:t>	Alessandro	150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smtClean="0"/>
              <a:t>Loseto	Giuseppe		90</a:t>
            </a:r>
            <a:endParaRPr lang="it-IT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smtClean="0"/>
              <a:t>Micheletto	Stefano		90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smtClean="0"/>
              <a:t>Origlia	Antonio			90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smtClean="0"/>
              <a:t>Pinto	Agnese			90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dirty="0" smtClean="0"/>
              <a:t>Taranto	Claudio			90</a:t>
            </a:r>
            <a:endParaRPr lang="en-US" sz="2000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27C0-ECA4-40F8-AAD5-656D151760B8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002B0-0FED-41A4-B4C7-CBB98A8BC704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Eventi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patrocinati</a:t>
            </a:r>
            <a:r>
              <a:rPr lang="en-US" dirty="0" smtClean="0">
                <a:solidFill>
                  <a:srgbClr val="0000FF"/>
                </a:solidFill>
              </a:rPr>
              <a:t> 2011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Third International Spring School on Computational  Logic, ISCL 2011</a:t>
            </a:r>
            <a:br>
              <a:rPr lang="en-US" sz="2400" dirty="0"/>
            </a:br>
            <a:r>
              <a:rPr lang="en-US" sz="2400" dirty="0" err="1"/>
              <a:t>Bertinoro</a:t>
            </a:r>
            <a:r>
              <a:rPr lang="en-US" sz="2400" dirty="0"/>
              <a:t>, Italy, April 10-15, 2011</a:t>
            </a:r>
            <a:br>
              <a:rPr lang="en-US" sz="2400" dirty="0"/>
            </a:br>
            <a:r>
              <a:rPr lang="en-US" sz="2400" dirty="0"/>
              <a:t>1 student </a:t>
            </a:r>
            <a:r>
              <a:rPr lang="en-US" sz="2400" dirty="0" smtClean="0"/>
              <a:t>fellowship</a:t>
            </a:r>
          </a:p>
          <a:p>
            <a:r>
              <a:rPr lang="en-US" sz="2400" dirty="0"/>
              <a:t>CP </a:t>
            </a:r>
            <a:r>
              <a:rPr lang="en-US" sz="2400" dirty="0" smtClean="0"/>
              <a:t>2011 - </a:t>
            </a:r>
            <a:r>
              <a:rPr lang="en-US" sz="2400" dirty="0"/>
              <a:t> </a:t>
            </a:r>
            <a:r>
              <a:rPr lang="en-US" sz="2400" dirty="0" smtClean="0"/>
              <a:t>Seventeenth International Conference on Principles </a:t>
            </a:r>
            <a:r>
              <a:rPr lang="en-US" sz="2400" dirty="0"/>
              <a:t>and Practice of Constraint </a:t>
            </a:r>
            <a:r>
              <a:rPr lang="en-US" sz="2400" dirty="0" smtClean="0"/>
              <a:t>Programming, September </a:t>
            </a:r>
            <a:r>
              <a:rPr lang="en-US" sz="2400" dirty="0"/>
              <a:t>12-16, </a:t>
            </a:r>
            <a:r>
              <a:rPr lang="en-US" sz="2400" dirty="0" smtClean="0"/>
              <a:t>2011, Perugia</a:t>
            </a:r>
            <a:r>
              <a:rPr lang="en-US" sz="2400" dirty="0"/>
              <a:t>, </a:t>
            </a:r>
            <a:r>
              <a:rPr lang="en-US" sz="2400" dirty="0" smtClean="0"/>
              <a:t>Italy</a:t>
            </a:r>
          </a:p>
          <a:p>
            <a:pPr marL="0" indent="0">
              <a:buNone/>
            </a:pPr>
            <a:r>
              <a:rPr lang="en-US" sz="2400" dirty="0"/>
              <a:t>	1 student </a:t>
            </a:r>
            <a:r>
              <a:rPr lang="en-US" sz="2400" dirty="0" smtClean="0"/>
              <a:t>fellowship</a:t>
            </a:r>
            <a:endParaRPr lang="en-US" sz="2400" dirty="0"/>
          </a:p>
          <a:p>
            <a:r>
              <a:rPr lang="en-US" sz="2400" dirty="0" err="1"/>
              <a:t>Congresso</a:t>
            </a:r>
            <a:r>
              <a:rPr lang="en-US" sz="2400" dirty="0"/>
              <a:t> Palermo: 3 student </a:t>
            </a:r>
            <a:r>
              <a:rPr lang="en-US" sz="2400" dirty="0" smtClean="0"/>
              <a:t>fellowships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83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016F37-47AF-4EBC-97C3-0396D6077552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ECCAI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AAAI Fellows</a:t>
            </a:r>
            <a:endParaRPr lang="it-IT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65"/>
          <p:cNvSpPr txBox="1">
            <a:spLocks noChangeArrowheads="1"/>
          </p:cNvSpPr>
          <p:nvPr/>
        </p:nvSpPr>
        <p:spPr bwMode="auto">
          <a:xfrm>
            <a:off x="431800" y="1916113"/>
            <a:ext cx="81724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/>
              <a:t>Grande successo della </a:t>
            </a:r>
            <a:r>
              <a:rPr lang="it-IT" sz="2400" dirty="0" err="1" smtClean="0"/>
              <a:t>comunita’</a:t>
            </a:r>
            <a:r>
              <a:rPr lang="it-IT" sz="2400" dirty="0" smtClean="0"/>
              <a:t> di Ricerca Italiana: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/>
              <a:t>ECCAI </a:t>
            </a:r>
            <a:r>
              <a:rPr lang="it-IT" sz="2400" dirty="0" err="1" smtClean="0"/>
              <a:t>fellows</a:t>
            </a:r>
            <a:endParaRPr lang="it-IT" sz="2400" dirty="0" smtClean="0"/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/>
              <a:t>Giuseppe</a:t>
            </a:r>
            <a:r>
              <a:rPr lang="it-IT" sz="2400" dirty="0" smtClean="0"/>
              <a:t> De Giacomo</a:t>
            </a:r>
            <a:endParaRPr lang="it-IT" sz="2400" dirty="0"/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/>
              <a:t>Nicola </a:t>
            </a:r>
            <a:r>
              <a:rPr lang="it-IT" sz="2400" dirty="0" smtClean="0"/>
              <a:t>Guarino</a:t>
            </a:r>
            <a:endParaRPr lang="it-IT" sz="2400" dirty="0"/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/>
              <a:t>Nicola Leone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/>
              <a:t>AAAI </a:t>
            </a:r>
            <a:r>
              <a:rPr lang="it-IT" sz="2400" dirty="0" err="1" smtClean="0"/>
              <a:t>fellow</a:t>
            </a:r>
            <a:endParaRPr lang="it-IT" sz="2400" dirty="0" smtClean="0"/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/>
              <a:t>Francesca Rossi</a:t>
            </a:r>
            <a:endParaRPr lang="it-IT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41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/>
          <a:lstStyle/>
          <a:p>
            <a:pPr eaLnBrk="1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>
                <a:solidFill>
                  <a:srgbClr val="3366FF"/>
                </a:solidFill>
              </a:rPr>
              <a:t>Premi</a:t>
            </a:r>
            <a:r>
              <a:rPr lang="en-GB" dirty="0">
                <a:solidFill>
                  <a:srgbClr val="3366FF"/>
                </a:solidFill>
              </a:rPr>
              <a:t> AI*IA 2012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0" y="1579847"/>
            <a:ext cx="8228160" cy="4951240"/>
          </a:xfrm>
        </p:spPr>
        <p:txBody>
          <a:bodyPr tIns="0"/>
          <a:lstStyle/>
          <a:p>
            <a:pPr marL="387366" indent="-292325" eaLnBrk="1">
              <a:buSzPct val="45000"/>
              <a:buFont typeface="Wingdings" pitchFamily="-1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Premio</a:t>
            </a:r>
            <a:r>
              <a:rPr lang="en-GB" dirty="0"/>
              <a:t> neo-</a:t>
            </a:r>
            <a:r>
              <a:rPr lang="en-GB" dirty="0" err="1"/>
              <a:t>laureati</a:t>
            </a:r>
            <a:endParaRPr lang="en-GB" dirty="0"/>
          </a:p>
          <a:p>
            <a:pPr marL="779052" lvl="1" eaLnBrk="1">
              <a:buSzPct val="75000"/>
              <a:buFont typeface="Symbol" pitchFamily="-1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10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pervenute</a:t>
            </a:r>
            <a:endParaRPr lang="en-GB" dirty="0"/>
          </a:p>
          <a:p>
            <a:pPr marL="779052" lvl="1" eaLnBrk="1">
              <a:buSzPct val="75000"/>
              <a:buFont typeface="Symbol" pitchFamily="-1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premio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500 euro</a:t>
            </a:r>
          </a:p>
          <a:p>
            <a:pPr marL="387366" indent="-292325" eaLnBrk="1">
              <a:buSzPct val="45000"/>
              <a:buFont typeface="Wingdings" pitchFamily="-1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Premio</a:t>
            </a:r>
            <a:r>
              <a:rPr lang="en-GB" dirty="0"/>
              <a:t> neo-</a:t>
            </a:r>
            <a:r>
              <a:rPr lang="en-GB" dirty="0" err="1"/>
              <a:t>dottori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ricerca</a:t>
            </a:r>
            <a:r>
              <a:rPr lang="en-GB" dirty="0"/>
              <a:t> "Marco </a:t>
            </a:r>
            <a:r>
              <a:rPr lang="en-GB" dirty="0" err="1"/>
              <a:t>Cadoli</a:t>
            </a:r>
            <a:r>
              <a:rPr lang="en-GB" dirty="0"/>
              <a:t>"</a:t>
            </a:r>
          </a:p>
          <a:p>
            <a:pPr marL="779052" lvl="1" eaLnBrk="1">
              <a:buSzPct val="75000"/>
              <a:buFont typeface="Symbol" pitchFamily="-1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11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pervenute</a:t>
            </a:r>
            <a:endParaRPr lang="en-GB" dirty="0"/>
          </a:p>
          <a:p>
            <a:pPr marL="779052" lvl="1" eaLnBrk="1">
              <a:buSzPct val="75000"/>
              <a:buFont typeface="Symbol" pitchFamily="-1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premio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1000 euro</a:t>
            </a:r>
          </a:p>
          <a:p>
            <a:pPr marL="387366" indent="-292325" eaLnBrk="1">
              <a:buSzPct val="45000"/>
              <a:buFont typeface="Wingdings" pitchFamily="-1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Premio</a:t>
            </a:r>
            <a:r>
              <a:rPr lang="en-GB" dirty="0"/>
              <a:t> </a:t>
            </a:r>
            <a:r>
              <a:rPr lang="en-GB" dirty="0" err="1"/>
              <a:t>Intelligenza</a:t>
            </a:r>
            <a:r>
              <a:rPr lang="en-GB" dirty="0"/>
              <a:t> </a:t>
            </a:r>
            <a:r>
              <a:rPr lang="en-GB" dirty="0" err="1"/>
              <a:t>Artificiale</a:t>
            </a:r>
            <a:r>
              <a:rPr lang="en-GB" dirty="0"/>
              <a:t> "Marco </a:t>
            </a:r>
            <a:r>
              <a:rPr lang="en-GB" dirty="0" err="1"/>
              <a:t>Somalvico</a:t>
            </a:r>
            <a:r>
              <a:rPr lang="en-GB" dirty="0"/>
              <a:t>"</a:t>
            </a:r>
          </a:p>
          <a:p>
            <a:pPr marL="779052" lvl="1" eaLnBrk="1">
              <a:buSzPct val="75000"/>
              <a:buFont typeface="Symbol" pitchFamily="-1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Non </a:t>
            </a:r>
            <a:r>
              <a:rPr lang="en-GB" dirty="0" err="1"/>
              <a:t>bandito</a:t>
            </a:r>
            <a:r>
              <a:rPr lang="en-GB" dirty="0"/>
              <a:t> </a:t>
            </a:r>
            <a:r>
              <a:rPr lang="en-GB" dirty="0" err="1"/>
              <a:t>quest'anno</a:t>
            </a:r>
            <a:r>
              <a:rPr lang="en-GB" dirty="0"/>
              <a:t>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20" y="1"/>
            <a:ext cx="165888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26915"/>
            <a:ext cx="8228160" cy="1062832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>
                <a:solidFill>
                  <a:srgbClr val="3366FF"/>
                </a:solidFill>
              </a:rPr>
              <a:t>Premio</a:t>
            </a:r>
            <a:r>
              <a:rPr lang="en-GB" dirty="0">
                <a:solidFill>
                  <a:srgbClr val="3366FF"/>
                </a:solidFill>
              </a:rPr>
              <a:t> neo-</a:t>
            </a:r>
            <a:r>
              <a:rPr lang="en-GB" dirty="0" err="1">
                <a:solidFill>
                  <a:srgbClr val="3366FF"/>
                </a:solidFill>
              </a:rPr>
              <a:t>laureati</a:t>
            </a:r>
            <a:r>
              <a:rPr lang="en-GB" dirty="0">
                <a:solidFill>
                  <a:srgbClr val="3366FF"/>
                </a:solidFill>
              </a:rPr>
              <a:t> 2012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20" y="1"/>
            <a:ext cx="165888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493921" y="1873637"/>
            <a:ext cx="822816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buFont typeface="Wingdings" pitchFamily="-1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 err="1">
                <a:solidFill>
                  <a:srgbClr val="000000"/>
                </a:solidFill>
              </a:rPr>
              <a:t>Commissione</a:t>
            </a:r>
            <a:r>
              <a:rPr lang="en-GB" sz="2900" dirty="0">
                <a:solidFill>
                  <a:srgbClr val="000000"/>
                </a:solidFill>
              </a:rPr>
              <a:t>:</a:t>
            </a: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500" dirty="0">
              <a:solidFill>
                <a:srgbClr val="000000"/>
              </a:solidFill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Luca Console (</a:t>
            </a:r>
            <a:r>
              <a:rPr lang="en-GB" sz="2500" dirty="0" err="1">
                <a:solidFill>
                  <a:srgbClr val="000000"/>
                </a:solidFill>
              </a:rPr>
              <a:t>presidente</a:t>
            </a:r>
            <a:r>
              <a:rPr lang="en-GB" sz="2500" dirty="0">
                <a:solidFill>
                  <a:srgbClr val="000000"/>
                </a:solidFill>
              </a:rPr>
              <a:t>), </a:t>
            </a:r>
            <a:r>
              <a:rPr lang="en-GB" sz="2500" dirty="0" err="1">
                <a:solidFill>
                  <a:srgbClr val="000000"/>
                </a:solidFill>
              </a:rPr>
              <a:t>UniTO</a:t>
            </a:r>
            <a:endParaRPr lang="en-GB" sz="2500" dirty="0">
              <a:solidFill>
                <a:srgbClr val="000000"/>
              </a:solidFill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Federico </a:t>
            </a:r>
            <a:r>
              <a:rPr lang="en-GB" sz="2500" dirty="0" err="1">
                <a:solidFill>
                  <a:srgbClr val="000000"/>
                </a:solidFill>
              </a:rPr>
              <a:t>Chesani</a:t>
            </a:r>
            <a:r>
              <a:rPr lang="en-GB" sz="2500" dirty="0">
                <a:solidFill>
                  <a:srgbClr val="000000"/>
                </a:solidFill>
              </a:rPr>
              <a:t>, </a:t>
            </a:r>
            <a:r>
              <a:rPr lang="en-GB" sz="2500" dirty="0" err="1">
                <a:solidFill>
                  <a:srgbClr val="000000"/>
                </a:solidFill>
              </a:rPr>
              <a:t>UniBO</a:t>
            </a:r>
            <a:endParaRPr lang="en-GB" sz="2500" dirty="0">
              <a:solidFill>
                <a:srgbClr val="000000"/>
              </a:solidFill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Marco </a:t>
            </a:r>
            <a:r>
              <a:rPr lang="en-GB" sz="2500" dirty="0" err="1">
                <a:solidFill>
                  <a:srgbClr val="000000"/>
                </a:solidFill>
              </a:rPr>
              <a:t>Gavanelli</a:t>
            </a:r>
            <a:r>
              <a:rPr lang="en-GB" sz="2500" dirty="0">
                <a:solidFill>
                  <a:srgbClr val="000000"/>
                </a:solidFill>
              </a:rPr>
              <a:t>, </a:t>
            </a:r>
            <a:r>
              <a:rPr lang="en-GB" sz="2500" dirty="0" err="1">
                <a:solidFill>
                  <a:srgbClr val="000000"/>
                </a:solidFill>
              </a:rPr>
              <a:t>UniFE</a:t>
            </a:r>
            <a:endParaRPr lang="en-GB" sz="2500" dirty="0">
              <a:solidFill>
                <a:srgbClr val="000000"/>
              </a:solidFill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Marco </a:t>
            </a:r>
            <a:r>
              <a:rPr lang="en-GB" sz="2500" dirty="0" err="1">
                <a:solidFill>
                  <a:srgbClr val="000000"/>
                </a:solidFill>
              </a:rPr>
              <a:t>Maratea</a:t>
            </a:r>
            <a:r>
              <a:rPr lang="en-GB" sz="2500" dirty="0">
                <a:solidFill>
                  <a:srgbClr val="000000"/>
                </a:solidFill>
              </a:rPr>
              <a:t>, </a:t>
            </a:r>
            <a:r>
              <a:rPr lang="en-GB" sz="2500" dirty="0" err="1">
                <a:solidFill>
                  <a:srgbClr val="000000"/>
                </a:solidFill>
              </a:rPr>
              <a:t>UniGE</a:t>
            </a:r>
            <a:endParaRPr lang="en-GB" sz="2500" dirty="0">
              <a:solidFill>
                <a:srgbClr val="000000"/>
              </a:solidFill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500" dirty="0">
              <a:solidFill>
                <a:srgbClr val="000000"/>
              </a:solidFill>
            </a:endParaRPr>
          </a:p>
          <a:p>
            <a:pPr marL="385926" indent="-29088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Con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il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contributo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di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Yuliya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Lierler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(Univ. of Kentucky)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Francesco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Scarcello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UniCAL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)</a:t>
            </a:r>
          </a:p>
          <a:p>
            <a:pPr marL="385926" indent="-29088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400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26915"/>
            <a:ext cx="8228160" cy="1062832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>
                <a:solidFill>
                  <a:srgbClr val="3366FF"/>
                </a:solidFill>
              </a:rPr>
              <a:t>Premio</a:t>
            </a:r>
            <a:r>
              <a:rPr lang="en-GB" dirty="0">
                <a:solidFill>
                  <a:srgbClr val="3366FF"/>
                </a:solidFill>
              </a:rPr>
              <a:t> neo-</a:t>
            </a:r>
            <a:r>
              <a:rPr lang="en-GB" dirty="0" err="1">
                <a:solidFill>
                  <a:srgbClr val="3366FF"/>
                </a:solidFill>
              </a:rPr>
              <a:t>laureati</a:t>
            </a:r>
            <a:r>
              <a:rPr lang="en-GB" dirty="0">
                <a:solidFill>
                  <a:srgbClr val="3366FF"/>
                </a:solidFill>
              </a:rPr>
              <a:t> 2012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20" y="1"/>
            <a:ext cx="165888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75200" y="1929803"/>
            <a:ext cx="822816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buFont typeface="Wingdings" pitchFamily="-1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 err="1">
                <a:solidFill>
                  <a:srgbClr val="000000"/>
                </a:solidFill>
              </a:rPr>
              <a:t>Vincitore</a:t>
            </a:r>
            <a:r>
              <a:rPr lang="en-GB" sz="2900" dirty="0">
                <a:solidFill>
                  <a:srgbClr val="000000"/>
                </a:solidFill>
              </a:rPr>
              <a:t> del </a:t>
            </a:r>
            <a:r>
              <a:rPr lang="en-GB" sz="2900" dirty="0" err="1">
                <a:solidFill>
                  <a:srgbClr val="000000"/>
                </a:solidFill>
              </a:rPr>
              <a:t>premio</a:t>
            </a:r>
            <a:r>
              <a:rPr lang="en-GB" sz="2900" dirty="0">
                <a:solidFill>
                  <a:srgbClr val="000000"/>
                </a:solidFill>
              </a:rPr>
              <a:t>: Carmine </a:t>
            </a:r>
            <a:r>
              <a:rPr lang="en-GB" sz="2900" dirty="0" err="1">
                <a:solidFill>
                  <a:srgbClr val="000000"/>
                </a:solidFill>
              </a:rPr>
              <a:t>Dodaro</a:t>
            </a:r>
            <a:r>
              <a:rPr lang="en-GB" sz="2900" dirty="0">
                <a:solidFill>
                  <a:srgbClr val="000000"/>
                </a:solidFill>
              </a:rPr>
              <a:t> (</a:t>
            </a:r>
            <a:r>
              <a:rPr lang="en-GB" sz="2900" dirty="0" err="1">
                <a:solidFill>
                  <a:srgbClr val="000000"/>
                </a:solidFill>
              </a:rPr>
              <a:t>UniCAL</a:t>
            </a:r>
            <a:r>
              <a:rPr lang="en-GB" sz="2900" dirty="0">
                <a:solidFill>
                  <a:srgbClr val="000000"/>
                </a:solidFill>
              </a:rPr>
              <a:t>)‏</a:t>
            </a: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900" dirty="0">
              <a:solidFill>
                <a:srgbClr val="000000"/>
              </a:solidFill>
            </a:endParaRP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</a:rPr>
              <a:t>Con </a:t>
            </a:r>
            <a:r>
              <a:rPr lang="en-GB" sz="2900" dirty="0" err="1">
                <a:solidFill>
                  <a:srgbClr val="000000"/>
                </a:solidFill>
              </a:rPr>
              <a:t>tesi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dal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titolo</a:t>
            </a:r>
            <a:r>
              <a:rPr lang="en-GB" sz="2900" dirty="0">
                <a:solidFill>
                  <a:srgbClr val="000000"/>
                </a:solidFill>
              </a:rPr>
              <a:t>:</a:t>
            </a: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</a:rPr>
              <a:t>"</a:t>
            </a:r>
            <a:r>
              <a:rPr lang="en-GB" sz="2900" b="1" dirty="0">
                <a:solidFill>
                  <a:srgbClr val="000000"/>
                </a:solidFill>
              </a:rPr>
              <a:t>WASP: A New Model Generator</a:t>
            </a:r>
            <a:r>
              <a:rPr lang="en-GB" sz="2900" dirty="0">
                <a:solidFill>
                  <a:srgbClr val="000000"/>
                </a:solidFill>
              </a:rPr>
              <a:t>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26915"/>
            <a:ext cx="8228160" cy="1062832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>
                <a:solidFill>
                  <a:srgbClr val="3366FF"/>
                </a:solidFill>
              </a:rPr>
              <a:t>Premio</a:t>
            </a:r>
            <a:r>
              <a:rPr lang="en-GB" dirty="0">
                <a:solidFill>
                  <a:srgbClr val="3366FF"/>
                </a:solidFill>
              </a:rPr>
              <a:t> neo-</a:t>
            </a:r>
            <a:r>
              <a:rPr lang="en-GB" dirty="0" err="1">
                <a:solidFill>
                  <a:srgbClr val="3366FF"/>
                </a:solidFill>
              </a:rPr>
              <a:t>laureati</a:t>
            </a:r>
            <a:r>
              <a:rPr lang="en-GB" dirty="0">
                <a:solidFill>
                  <a:srgbClr val="3366FF"/>
                </a:solidFill>
              </a:rPr>
              <a:t> 2012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20" y="1"/>
            <a:ext cx="165888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75200" y="1929803"/>
            <a:ext cx="822816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88806" indent="-290884">
              <a:lnSpc>
                <a:spcPct val="93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 err="1">
                <a:solidFill>
                  <a:srgbClr val="000000"/>
                </a:solidFill>
              </a:rPr>
              <a:t>Menzione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speciale</a:t>
            </a:r>
            <a:r>
              <a:rPr lang="en-GB" sz="2900" dirty="0">
                <a:solidFill>
                  <a:srgbClr val="000000"/>
                </a:solidFill>
              </a:rPr>
              <a:t> per la </a:t>
            </a:r>
            <a:r>
              <a:rPr lang="en-GB" sz="2900" dirty="0" err="1">
                <a:solidFill>
                  <a:srgbClr val="000000"/>
                </a:solidFill>
              </a:rPr>
              <a:t>tesi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di</a:t>
            </a:r>
            <a:r>
              <a:rPr lang="en-GB" sz="2900" dirty="0">
                <a:solidFill>
                  <a:srgbClr val="000000"/>
                </a:solidFill>
              </a:rPr>
              <a:t> Giorgio </a:t>
            </a:r>
            <a:r>
              <a:rPr lang="en-GB" sz="2900" dirty="0" err="1">
                <a:solidFill>
                  <a:srgbClr val="000000"/>
                </a:solidFill>
              </a:rPr>
              <a:t>Patrini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e</a:t>
            </a:r>
            <a:r>
              <a:rPr lang="en-GB" sz="2900" dirty="0">
                <a:solidFill>
                  <a:srgbClr val="000000"/>
                </a:solidFill>
              </a:rPr>
              <a:t> Marco Rocco (</a:t>
            </a:r>
            <a:r>
              <a:rPr lang="en-GB" sz="2900" dirty="0" err="1">
                <a:solidFill>
                  <a:srgbClr val="000000"/>
                </a:solidFill>
              </a:rPr>
              <a:t>PoliMI</a:t>
            </a:r>
            <a:r>
              <a:rPr lang="en-GB" sz="2900" dirty="0">
                <a:solidFill>
                  <a:srgbClr val="000000"/>
                </a:solidFill>
              </a:rPr>
              <a:t>)</a:t>
            </a:r>
          </a:p>
          <a:p>
            <a:pPr marL="38880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900" dirty="0">
              <a:solidFill>
                <a:srgbClr val="000000"/>
              </a:solidFill>
            </a:endParaRPr>
          </a:p>
          <a:p>
            <a:pPr marL="38880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</a:rPr>
              <a:t>Con </a:t>
            </a:r>
            <a:r>
              <a:rPr lang="en-GB" sz="2900" dirty="0" err="1">
                <a:solidFill>
                  <a:srgbClr val="000000"/>
                </a:solidFill>
              </a:rPr>
              <a:t>tesi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dal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titolo</a:t>
            </a:r>
            <a:r>
              <a:rPr lang="en-GB" sz="2900" dirty="0">
                <a:solidFill>
                  <a:srgbClr val="000000"/>
                </a:solidFill>
              </a:rPr>
              <a:t>:</a:t>
            </a:r>
          </a:p>
          <a:p>
            <a:pPr marL="388806" indent="-290884">
              <a:lnSpc>
                <a:spcPct val="93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</a:rPr>
              <a:t>"</a:t>
            </a:r>
            <a:r>
              <a:rPr lang="en-GB" sz="2900" b="1" dirty="0">
                <a:solidFill>
                  <a:srgbClr val="000000"/>
                </a:solidFill>
              </a:rPr>
              <a:t>Local Search Techniques for Nash Equilibrium Computation with </a:t>
            </a:r>
            <a:r>
              <a:rPr lang="en-GB" sz="2900" b="1" dirty="0" err="1">
                <a:solidFill>
                  <a:srgbClr val="000000"/>
                </a:solidFill>
              </a:rPr>
              <a:t>Bimatrix</a:t>
            </a:r>
            <a:r>
              <a:rPr lang="en-GB" sz="2900" b="1" dirty="0">
                <a:solidFill>
                  <a:srgbClr val="000000"/>
                </a:solidFill>
              </a:rPr>
              <a:t> Games</a:t>
            </a:r>
            <a:r>
              <a:rPr lang="en-GB" sz="2900" dirty="0">
                <a:solidFill>
                  <a:srgbClr val="000000"/>
                </a:solidFill>
              </a:rPr>
              <a:t>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20" y="1"/>
            <a:ext cx="165888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7201"/>
            <a:ext cx="7511040" cy="1134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4000" b="1" dirty="0" err="1">
                <a:solidFill>
                  <a:srgbClr val="0000FF"/>
                </a:solidFill>
              </a:rPr>
              <a:t>Premio</a:t>
            </a:r>
            <a:r>
              <a:rPr lang="en-GB" sz="4000" b="1" dirty="0">
                <a:solidFill>
                  <a:srgbClr val="0000FF"/>
                </a:solidFill>
              </a:rPr>
              <a:t> neo-</a:t>
            </a:r>
            <a:r>
              <a:rPr lang="en-GB" sz="4000" b="1" dirty="0" err="1">
                <a:solidFill>
                  <a:srgbClr val="0000FF"/>
                </a:solidFill>
              </a:rPr>
              <a:t>dottori</a:t>
            </a:r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 err="1">
                <a:solidFill>
                  <a:srgbClr val="0000FF"/>
                </a:solidFill>
              </a:rPr>
              <a:t>di</a:t>
            </a:r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 err="1">
                <a:solidFill>
                  <a:srgbClr val="0000FF"/>
                </a:solidFill>
              </a:rPr>
              <a:t>ricerca</a:t>
            </a:r>
            <a:r>
              <a:rPr lang="en-GB" sz="4000" b="1" dirty="0">
                <a:solidFill>
                  <a:srgbClr val="0000FF"/>
                </a:solidFill>
              </a:rPr>
              <a:t/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0000FF"/>
                </a:solidFill>
              </a:rPr>
              <a:t>"Marco </a:t>
            </a:r>
            <a:r>
              <a:rPr lang="en-GB" sz="4000" b="1" dirty="0" err="1">
                <a:solidFill>
                  <a:srgbClr val="0000FF"/>
                </a:solidFill>
              </a:rPr>
              <a:t>Cadoli</a:t>
            </a:r>
            <a:r>
              <a:rPr lang="en-GB" sz="4000" b="1" dirty="0">
                <a:solidFill>
                  <a:srgbClr val="0000FF"/>
                </a:solidFill>
              </a:rPr>
              <a:t>" 2012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80960" y="2073818"/>
            <a:ext cx="822816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buFont typeface="Wingdings" pitchFamily="-1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 err="1">
                <a:solidFill>
                  <a:srgbClr val="000000"/>
                </a:solidFill>
              </a:rPr>
              <a:t>Commissione</a:t>
            </a:r>
            <a:r>
              <a:rPr lang="en-GB" sz="2900" dirty="0">
                <a:solidFill>
                  <a:srgbClr val="000000"/>
                </a:solidFill>
              </a:rPr>
              <a:t>:</a:t>
            </a: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Luca </a:t>
            </a:r>
            <a:r>
              <a:rPr lang="en-GB" sz="2500" dirty="0" err="1">
                <a:solidFill>
                  <a:srgbClr val="000000"/>
                </a:solidFill>
              </a:rPr>
              <a:t>Iocchi</a:t>
            </a:r>
            <a:r>
              <a:rPr lang="en-GB" sz="2500" dirty="0">
                <a:solidFill>
                  <a:srgbClr val="000000"/>
                </a:solidFill>
              </a:rPr>
              <a:t>  (</a:t>
            </a:r>
            <a:r>
              <a:rPr lang="en-GB" sz="2500" dirty="0" err="1">
                <a:solidFill>
                  <a:srgbClr val="000000"/>
                </a:solidFill>
              </a:rPr>
              <a:t>presidente</a:t>
            </a:r>
            <a:r>
              <a:rPr lang="en-GB" sz="2500" dirty="0">
                <a:solidFill>
                  <a:srgbClr val="000000"/>
                </a:solidFill>
              </a:rPr>
              <a:t>), UniRoma1</a:t>
            </a: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Marco de </a:t>
            </a:r>
            <a:r>
              <a:rPr lang="en-GB" sz="2500" dirty="0" err="1">
                <a:solidFill>
                  <a:srgbClr val="000000"/>
                </a:solidFill>
              </a:rPr>
              <a:t>Gemmis</a:t>
            </a:r>
            <a:r>
              <a:rPr lang="en-GB" sz="2500" dirty="0">
                <a:solidFill>
                  <a:srgbClr val="000000"/>
                </a:solidFill>
              </a:rPr>
              <a:t>, </a:t>
            </a:r>
            <a:r>
              <a:rPr lang="en-GB" sz="2500" dirty="0" err="1">
                <a:solidFill>
                  <a:srgbClr val="000000"/>
                </a:solidFill>
              </a:rPr>
              <a:t>UniBA</a:t>
            </a:r>
            <a:endParaRPr lang="en-GB" sz="2500" dirty="0">
              <a:solidFill>
                <a:srgbClr val="000000"/>
              </a:solidFill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Francesca </a:t>
            </a:r>
            <a:r>
              <a:rPr lang="en-GB" sz="2500" dirty="0" err="1">
                <a:solidFill>
                  <a:srgbClr val="000000"/>
                </a:solidFill>
              </a:rPr>
              <a:t>Lisi</a:t>
            </a:r>
            <a:r>
              <a:rPr lang="en-GB" sz="2500" dirty="0">
                <a:solidFill>
                  <a:srgbClr val="000000"/>
                </a:solidFill>
              </a:rPr>
              <a:t>, </a:t>
            </a:r>
            <a:r>
              <a:rPr lang="en-GB" sz="2500" dirty="0" err="1">
                <a:solidFill>
                  <a:srgbClr val="000000"/>
                </a:solidFill>
              </a:rPr>
              <a:t>UniBA</a:t>
            </a:r>
            <a:endParaRPr lang="en-GB" sz="2500" dirty="0">
              <a:solidFill>
                <a:srgbClr val="000000"/>
              </a:solidFill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>
                <a:solidFill>
                  <a:srgbClr val="000000"/>
                </a:solidFill>
              </a:rPr>
              <a:t>Giuseppe Nicosia, </a:t>
            </a:r>
            <a:r>
              <a:rPr lang="en-GB" sz="2500" dirty="0" err="1">
                <a:solidFill>
                  <a:srgbClr val="000000"/>
                </a:solidFill>
              </a:rPr>
              <a:t>UniCT</a:t>
            </a:r>
            <a:endParaRPr lang="en-GB" sz="2500" dirty="0">
              <a:solidFill>
                <a:srgbClr val="000000"/>
              </a:solidFill>
            </a:endParaRPr>
          </a:p>
          <a:p>
            <a:pPr marL="780492" lvl="1" indent="-256324">
              <a:lnSpc>
                <a:spcPct val="93000"/>
              </a:lnSpc>
              <a:spcAft>
                <a:spcPts val="1032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E53FD-9341-4A18-9391-F5E91C3DFE4C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Direttivo attuale ed attivita`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000" dirty="0" smtClean="0"/>
              <a:t>Paola Mello </a:t>
            </a:r>
            <a:r>
              <a:rPr lang="it-IT" sz="2000" dirty="0" smtClean="0">
                <a:solidFill>
                  <a:srgbClr val="0070C0"/>
                </a:solidFill>
              </a:rPr>
              <a:t>Presidente</a:t>
            </a:r>
          </a:p>
          <a:p>
            <a:pPr>
              <a:lnSpc>
                <a:spcPct val="80000"/>
              </a:lnSpc>
            </a:pPr>
            <a:r>
              <a:rPr lang="it-IT" sz="2000" dirty="0" smtClean="0"/>
              <a:t>Sviluppo dell’attività divulgativa a </a:t>
            </a:r>
            <a:r>
              <a:rPr lang="it-IT" sz="2000" dirty="0" smtClean="0">
                <a:solidFill>
                  <a:srgbClr val="0000FF"/>
                </a:solidFill>
              </a:rPr>
              <a:t>Matteo Baldoni</a:t>
            </a:r>
            <a:endParaRPr lang="it-IT" sz="2000" dirty="0" smtClean="0"/>
          </a:p>
          <a:p>
            <a:pPr>
              <a:lnSpc>
                <a:spcPct val="80000"/>
              </a:lnSpc>
            </a:pPr>
            <a:r>
              <a:rPr lang="it-IT" sz="2000" dirty="0" smtClean="0"/>
              <a:t>Sito web a </a:t>
            </a:r>
            <a:r>
              <a:rPr lang="it-IT" sz="2000" dirty="0" smtClean="0">
                <a:solidFill>
                  <a:srgbClr val="0000FF"/>
                </a:solidFill>
              </a:rPr>
              <a:t>Marco </a:t>
            </a:r>
            <a:r>
              <a:rPr lang="it-IT" sz="2000" dirty="0" err="1" smtClean="0">
                <a:solidFill>
                  <a:srgbClr val="0000FF"/>
                </a:solidFill>
              </a:rPr>
              <a:t>Schaerf</a:t>
            </a:r>
            <a:r>
              <a:rPr lang="it-IT" sz="2000" dirty="0" smtClean="0">
                <a:solidFill>
                  <a:srgbClr val="0000FF"/>
                </a:solidFill>
              </a:rPr>
              <a:t> (vice-Presidente)</a:t>
            </a:r>
            <a:r>
              <a:rPr lang="it-IT" sz="2000" dirty="0" smtClean="0"/>
              <a:t>, </a:t>
            </a:r>
            <a:r>
              <a:rPr lang="it-IT" sz="2000" dirty="0" err="1" smtClean="0"/>
              <a:t>coaudiuvato</a:t>
            </a:r>
            <a:r>
              <a:rPr lang="it-IT" sz="2000" dirty="0" smtClean="0"/>
              <a:t> da </a:t>
            </a:r>
            <a:r>
              <a:rPr lang="it-IT" sz="2000" dirty="0" smtClean="0">
                <a:solidFill>
                  <a:srgbClr val="0000FF"/>
                </a:solidFill>
              </a:rPr>
              <a:t>Francesco Mele</a:t>
            </a:r>
            <a:r>
              <a:rPr lang="it-IT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it-IT" sz="2000" dirty="0" smtClean="0"/>
              <a:t>Gestione della rivista a </a:t>
            </a:r>
            <a:r>
              <a:rPr lang="it-IT" sz="2000" dirty="0" smtClean="0">
                <a:solidFill>
                  <a:srgbClr val="0000FF"/>
                </a:solidFill>
              </a:rPr>
              <a:t>Roberto </a:t>
            </a:r>
            <a:r>
              <a:rPr lang="it-IT" sz="2000" dirty="0" err="1" smtClean="0">
                <a:solidFill>
                  <a:srgbClr val="0000FF"/>
                </a:solidFill>
              </a:rPr>
              <a:t>Pirrone</a:t>
            </a:r>
            <a:endParaRPr lang="it-IT" sz="20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000" dirty="0" smtClean="0"/>
              <a:t>Collegamenti con le aziende a </a:t>
            </a:r>
            <a:r>
              <a:rPr lang="it-IT" sz="2000" dirty="0" smtClean="0">
                <a:solidFill>
                  <a:srgbClr val="0000FF"/>
                </a:solidFill>
              </a:rPr>
              <a:t>Piero Poccianti</a:t>
            </a:r>
            <a:r>
              <a:rPr lang="it-IT" sz="2000" dirty="0" smtClean="0"/>
              <a:t> </a:t>
            </a:r>
            <a:r>
              <a:rPr lang="it-IT" sz="2000" dirty="0" err="1" smtClean="0"/>
              <a:t>coaudiuvato</a:t>
            </a:r>
            <a:r>
              <a:rPr lang="it-IT" sz="2000" dirty="0" smtClean="0"/>
              <a:t> da </a:t>
            </a:r>
            <a:r>
              <a:rPr lang="it-IT" sz="2000" dirty="0" smtClean="0">
                <a:solidFill>
                  <a:srgbClr val="0000FF"/>
                </a:solidFill>
              </a:rPr>
              <a:t>Francesco Mele.</a:t>
            </a:r>
          </a:p>
          <a:p>
            <a:pPr>
              <a:lnSpc>
                <a:spcPct val="80000"/>
              </a:lnSpc>
            </a:pPr>
            <a:r>
              <a:rPr lang="it-IT" sz="2000" dirty="0" smtClean="0"/>
              <a:t>Gestione dei premi ad </a:t>
            </a:r>
            <a:r>
              <a:rPr lang="it-IT" sz="2000" dirty="0" smtClean="0">
                <a:solidFill>
                  <a:srgbClr val="0000FF"/>
                </a:solidFill>
              </a:rPr>
              <a:t>Andrea </a:t>
            </a:r>
            <a:r>
              <a:rPr lang="it-IT" sz="2000" dirty="0" err="1" smtClean="0">
                <a:solidFill>
                  <a:srgbClr val="0000FF"/>
                </a:solidFill>
              </a:rPr>
              <a:t>Roli</a:t>
            </a:r>
            <a:r>
              <a:rPr lang="it-IT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it-IT" sz="2000" dirty="0" smtClean="0"/>
              <a:t>Gestione eventi a </a:t>
            </a:r>
            <a:r>
              <a:rPr lang="it-IT" sz="2000" dirty="0" smtClean="0">
                <a:solidFill>
                  <a:srgbClr val="0000FF"/>
                </a:solidFill>
              </a:rPr>
              <a:t>Stefano </a:t>
            </a:r>
            <a:r>
              <a:rPr lang="it-IT" sz="2000" dirty="0" err="1" smtClean="0">
                <a:solidFill>
                  <a:srgbClr val="0000FF"/>
                </a:solidFill>
              </a:rPr>
              <a:t>Ferrilli</a:t>
            </a:r>
            <a:r>
              <a:rPr lang="it-IT" sz="2000" dirty="0" smtClean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it-IT" sz="2000" dirty="0" smtClean="0"/>
              <a:t>Partecipazione a bandi a </a:t>
            </a:r>
            <a:r>
              <a:rPr lang="it-IT" sz="2000" dirty="0" smtClean="0">
                <a:solidFill>
                  <a:srgbClr val="0000FF"/>
                </a:solidFill>
              </a:rPr>
              <a:t>Bernardo </a:t>
            </a:r>
            <a:r>
              <a:rPr lang="it-IT" sz="2000" dirty="0" err="1" smtClean="0">
                <a:solidFill>
                  <a:srgbClr val="0000FF"/>
                </a:solidFill>
              </a:rPr>
              <a:t>Magnini</a:t>
            </a:r>
            <a:r>
              <a:rPr lang="it-IT" sz="2000" dirty="0" smtClean="0"/>
              <a:t>, 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Gruppi</a:t>
            </a:r>
            <a:r>
              <a:rPr lang="en-US" sz="2000" dirty="0" smtClean="0"/>
              <a:t> di </a:t>
            </a:r>
            <a:r>
              <a:rPr lang="en-US" sz="2000" dirty="0" err="1" smtClean="0"/>
              <a:t>Lavoro</a:t>
            </a:r>
            <a:r>
              <a:rPr lang="en-US" sz="2000" dirty="0" smtClean="0"/>
              <a:t> a </a:t>
            </a:r>
            <a:r>
              <a:rPr lang="en-US" sz="2000" dirty="0" smtClean="0">
                <a:solidFill>
                  <a:srgbClr val="0000FF"/>
                </a:solidFill>
              </a:rPr>
              <a:t>Roberto </a:t>
            </a:r>
            <a:r>
              <a:rPr lang="en-US" sz="2000" dirty="0" err="1" smtClean="0">
                <a:solidFill>
                  <a:srgbClr val="0000FF"/>
                </a:solidFill>
              </a:rPr>
              <a:t>Basili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Sara Manzoni </a:t>
            </a:r>
            <a:r>
              <a:rPr lang="en-US" sz="2000" dirty="0" err="1" smtClean="0"/>
              <a:t>Tesoriere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0000FF"/>
                </a:solidFill>
              </a:rPr>
              <a:t>Fabrizio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Riguzzi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/>
              <a:t>Segretario</a:t>
            </a: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20" y="1"/>
            <a:ext cx="165888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7201"/>
            <a:ext cx="7511040" cy="1134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4000" b="1" dirty="0" err="1">
                <a:solidFill>
                  <a:srgbClr val="0000FF"/>
                </a:solidFill>
              </a:rPr>
              <a:t>Premio</a:t>
            </a:r>
            <a:r>
              <a:rPr lang="en-GB" sz="4000" b="1" dirty="0">
                <a:solidFill>
                  <a:srgbClr val="0000FF"/>
                </a:solidFill>
              </a:rPr>
              <a:t> neo-</a:t>
            </a:r>
            <a:r>
              <a:rPr lang="en-GB" sz="4000" b="1" dirty="0" err="1">
                <a:solidFill>
                  <a:srgbClr val="0000FF"/>
                </a:solidFill>
              </a:rPr>
              <a:t>dottori</a:t>
            </a:r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 err="1">
                <a:solidFill>
                  <a:srgbClr val="0000FF"/>
                </a:solidFill>
              </a:rPr>
              <a:t>di</a:t>
            </a:r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 err="1">
                <a:solidFill>
                  <a:srgbClr val="0000FF"/>
                </a:solidFill>
              </a:rPr>
              <a:t>ricerca</a:t>
            </a:r>
            <a:r>
              <a:rPr lang="en-GB" sz="4000" b="1" dirty="0">
                <a:solidFill>
                  <a:srgbClr val="0000FF"/>
                </a:solidFill>
              </a:rPr>
              <a:t/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0000FF"/>
                </a:solidFill>
              </a:rPr>
              <a:t>"Marco </a:t>
            </a:r>
            <a:r>
              <a:rPr lang="en-GB" sz="4000" b="1" dirty="0" err="1">
                <a:solidFill>
                  <a:srgbClr val="0000FF"/>
                </a:solidFill>
              </a:rPr>
              <a:t>Cadoli</a:t>
            </a:r>
            <a:r>
              <a:rPr lang="en-GB" sz="4000" b="1" dirty="0">
                <a:solidFill>
                  <a:srgbClr val="0000FF"/>
                </a:solidFill>
              </a:rPr>
              <a:t>" 2012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56481" y="1604329"/>
            <a:ext cx="822816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buFont typeface="Wingdings" pitchFamily="-1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 err="1">
                <a:solidFill>
                  <a:srgbClr val="000000"/>
                </a:solidFill>
              </a:rPr>
              <a:t>Vincitore</a:t>
            </a:r>
            <a:r>
              <a:rPr lang="en-GB" sz="2900" dirty="0">
                <a:solidFill>
                  <a:srgbClr val="000000"/>
                </a:solidFill>
              </a:rPr>
              <a:t> del </a:t>
            </a:r>
            <a:r>
              <a:rPr lang="en-GB" sz="2900" dirty="0" err="1">
                <a:solidFill>
                  <a:srgbClr val="000000"/>
                </a:solidFill>
              </a:rPr>
              <a:t>premio</a:t>
            </a:r>
            <a:r>
              <a:rPr lang="en-GB" sz="2900" dirty="0">
                <a:solidFill>
                  <a:srgbClr val="000000"/>
                </a:solidFill>
              </a:rPr>
              <a:t>: Nicola </a:t>
            </a:r>
            <a:r>
              <a:rPr lang="en-GB" sz="2900" dirty="0" err="1">
                <a:solidFill>
                  <a:srgbClr val="000000"/>
                </a:solidFill>
              </a:rPr>
              <a:t>Basilico</a:t>
            </a:r>
            <a:r>
              <a:rPr lang="en-GB" sz="2900" dirty="0">
                <a:solidFill>
                  <a:srgbClr val="000000"/>
                </a:solidFill>
              </a:rPr>
              <a:t> (</a:t>
            </a:r>
            <a:r>
              <a:rPr lang="en-GB" sz="2900" dirty="0" err="1">
                <a:solidFill>
                  <a:srgbClr val="000000"/>
                </a:solidFill>
              </a:rPr>
              <a:t>PoliMI</a:t>
            </a:r>
            <a:r>
              <a:rPr lang="en-GB" sz="2900" dirty="0">
                <a:solidFill>
                  <a:srgbClr val="000000"/>
                </a:solidFill>
              </a:rPr>
              <a:t>)‏</a:t>
            </a: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900" dirty="0">
              <a:solidFill>
                <a:srgbClr val="000000"/>
              </a:solidFill>
            </a:endParaRP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</a:rPr>
              <a:t>Con </a:t>
            </a:r>
            <a:r>
              <a:rPr lang="en-GB" sz="2900" dirty="0" err="1">
                <a:solidFill>
                  <a:srgbClr val="000000"/>
                </a:solidFill>
              </a:rPr>
              <a:t>tesi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dal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titolo</a:t>
            </a:r>
            <a:r>
              <a:rPr lang="en-GB" sz="2900" dirty="0">
                <a:solidFill>
                  <a:srgbClr val="000000"/>
                </a:solidFill>
              </a:rPr>
              <a:t>: </a:t>
            </a:r>
          </a:p>
          <a:p>
            <a:pPr marL="385926" indent="-29088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"</a:t>
            </a:r>
            <a:r>
              <a:rPr lang="en-GB" sz="29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Navigation Strategies for Exploration and Patrolling with Autonomous Mobile Robots</a:t>
            </a: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20" y="1"/>
            <a:ext cx="165888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7201"/>
            <a:ext cx="7511040" cy="1134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4000" b="1" dirty="0" err="1">
                <a:solidFill>
                  <a:srgbClr val="0000FF"/>
                </a:solidFill>
              </a:rPr>
              <a:t>Premio</a:t>
            </a:r>
            <a:r>
              <a:rPr lang="en-GB" sz="4000" b="1" dirty="0">
                <a:solidFill>
                  <a:srgbClr val="0000FF"/>
                </a:solidFill>
              </a:rPr>
              <a:t> neo-</a:t>
            </a:r>
            <a:r>
              <a:rPr lang="en-GB" sz="4000" b="1" dirty="0" err="1">
                <a:solidFill>
                  <a:srgbClr val="0000FF"/>
                </a:solidFill>
              </a:rPr>
              <a:t>dottori</a:t>
            </a:r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 err="1">
                <a:solidFill>
                  <a:srgbClr val="0000FF"/>
                </a:solidFill>
              </a:rPr>
              <a:t>di</a:t>
            </a:r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 err="1">
                <a:solidFill>
                  <a:srgbClr val="0000FF"/>
                </a:solidFill>
              </a:rPr>
              <a:t>ricerca</a:t>
            </a:r>
            <a:r>
              <a:rPr lang="en-GB" sz="4000" b="1" dirty="0">
                <a:solidFill>
                  <a:srgbClr val="0000FF"/>
                </a:solidFill>
              </a:rPr>
              <a:t/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0000FF"/>
                </a:solidFill>
              </a:rPr>
              <a:t>"Marco </a:t>
            </a:r>
            <a:r>
              <a:rPr lang="en-GB" sz="4000" b="1" dirty="0" err="1">
                <a:solidFill>
                  <a:srgbClr val="0000FF"/>
                </a:solidFill>
              </a:rPr>
              <a:t>Cadoli</a:t>
            </a:r>
            <a:r>
              <a:rPr lang="en-GB" sz="4000" b="1" dirty="0">
                <a:solidFill>
                  <a:srgbClr val="0000FF"/>
                </a:solidFill>
              </a:rPr>
              <a:t>" 2012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456480" y="1604329"/>
            <a:ext cx="8523360" cy="509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buFont typeface="Wingdings" pitchFamily="-1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 err="1">
                <a:solidFill>
                  <a:srgbClr val="000000"/>
                </a:solidFill>
              </a:rPr>
              <a:t>Menzione</a:t>
            </a:r>
            <a:r>
              <a:rPr lang="en-GB" sz="2900" dirty="0">
                <a:solidFill>
                  <a:srgbClr val="000000"/>
                </a:solidFill>
              </a:rPr>
              <a:t> </a:t>
            </a:r>
            <a:r>
              <a:rPr lang="en-GB" sz="2900" dirty="0" err="1">
                <a:solidFill>
                  <a:srgbClr val="000000"/>
                </a:solidFill>
              </a:rPr>
              <a:t>speciale</a:t>
            </a:r>
            <a:r>
              <a:rPr lang="en-GB" sz="2900" dirty="0">
                <a:solidFill>
                  <a:srgbClr val="000000"/>
                </a:solidFill>
              </a:rPr>
              <a:t> a: </a:t>
            </a: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900" dirty="0">
              <a:solidFill>
                <a:srgbClr val="000000"/>
              </a:solidFill>
            </a:endParaRP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</a:rPr>
              <a:t>Luigi </a:t>
            </a:r>
            <a:r>
              <a:rPr lang="en-GB" sz="2900" dirty="0" err="1">
                <a:solidFill>
                  <a:srgbClr val="000000"/>
                </a:solidFill>
              </a:rPr>
              <a:t>Cardamone</a:t>
            </a:r>
            <a:r>
              <a:rPr lang="en-GB" sz="2900" dirty="0">
                <a:solidFill>
                  <a:srgbClr val="000000"/>
                </a:solidFill>
              </a:rPr>
              <a:t> (</a:t>
            </a:r>
            <a:r>
              <a:rPr lang="en-GB" sz="2900" dirty="0" err="1">
                <a:solidFill>
                  <a:srgbClr val="000000"/>
                </a:solidFill>
              </a:rPr>
              <a:t>PoliMI</a:t>
            </a:r>
            <a:r>
              <a:rPr lang="en-GB" sz="2900" dirty="0">
                <a:solidFill>
                  <a:srgbClr val="000000"/>
                </a:solidFill>
              </a:rPr>
              <a:t>)</a:t>
            </a:r>
          </a:p>
          <a:p>
            <a:pPr marL="385926" indent="-29088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“</a:t>
            </a:r>
            <a:r>
              <a:rPr lang="en-GB" sz="29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Evolutionary Learning and Search-Based Content Generation in Computer Games</a:t>
            </a: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”</a:t>
            </a:r>
          </a:p>
          <a:p>
            <a:pPr marL="385926" indent="-29088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900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  <a:p>
            <a:pPr marL="385926" indent="-29088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  </a:t>
            </a:r>
            <a:r>
              <a:rPr lang="en-GB" sz="29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Evgeny</a:t>
            </a: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Kharlamov</a:t>
            </a: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(</a:t>
            </a:r>
            <a:r>
              <a:rPr lang="en-GB" sz="29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UniBZ</a:t>
            </a: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)</a:t>
            </a:r>
          </a:p>
          <a:p>
            <a:pPr marL="385926" indent="-290884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“</a:t>
            </a:r>
            <a:r>
              <a:rPr lang="en-GB" sz="29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A Probabilistic Approach to XML Data Management</a:t>
            </a:r>
            <a:r>
              <a:rPr lang="en-GB" sz="29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20" y="1"/>
            <a:ext cx="165888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0" y="7201"/>
            <a:ext cx="7511040" cy="1134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4000" b="1" dirty="0" err="1">
                <a:solidFill>
                  <a:srgbClr val="0000FF"/>
                </a:solidFill>
              </a:rPr>
              <a:t>Considerazioni</a:t>
            </a:r>
            <a:r>
              <a:rPr lang="en-GB" sz="4000" b="1" dirty="0">
                <a:solidFill>
                  <a:srgbClr val="0000FF"/>
                </a:solidFill>
              </a:rPr>
              <a:t> sui </a:t>
            </a:r>
            <a:r>
              <a:rPr lang="en-GB" sz="4000" b="1" dirty="0" err="1">
                <a:solidFill>
                  <a:srgbClr val="0000FF"/>
                </a:solidFill>
              </a:rPr>
              <a:t>premi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80960" y="1866436"/>
            <a:ext cx="822816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buFont typeface="Wingdings" pitchFamily="-1" charset="2"/>
              <a:buChar char=""/>
              <a:tabLst>
                <a:tab pos="385926" algn="l"/>
                <a:tab pos="800652" algn="l"/>
                <a:tab pos="1215378" algn="l"/>
                <a:tab pos="1630104" algn="l"/>
                <a:tab pos="2044830" algn="l"/>
                <a:tab pos="2459556" algn="l"/>
                <a:tab pos="2874282" algn="l"/>
                <a:tab pos="3289009" algn="l"/>
                <a:tab pos="3703735" algn="l"/>
                <a:tab pos="4118461" algn="l"/>
                <a:tab pos="4533187" algn="l"/>
                <a:tab pos="4947913" algn="l"/>
                <a:tab pos="5362639" algn="l"/>
                <a:tab pos="5777365" algn="l"/>
                <a:tab pos="6192091" algn="l"/>
                <a:tab pos="6606817" algn="l"/>
                <a:tab pos="7021544" algn="l"/>
                <a:tab pos="7436270" algn="l"/>
                <a:tab pos="7850996" algn="l"/>
                <a:tab pos="8265722" algn="l"/>
                <a:tab pos="8680448" algn="l"/>
              </a:tabLst>
            </a:pP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I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premi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AI*IA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costituiscono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uno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strumento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molto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efficace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sia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per la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promozione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dell'IA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sia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per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mantenere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un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quadro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della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ricerca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in Italia.</a:t>
            </a: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buFont typeface="Wingdings" pitchFamily="-1" charset="2"/>
              <a:buChar char=""/>
              <a:tabLst>
                <a:tab pos="385926" algn="l"/>
                <a:tab pos="800652" algn="l"/>
                <a:tab pos="1215378" algn="l"/>
                <a:tab pos="1630104" algn="l"/>
                <a:tab pos="2044830" algn="l"/>
                <a:tab pos="2459556" algn="l"/>
                <a:tab pos="2874282" algn="l"/>
                <a:tab pos="3289009" algn="l"/>
                <a:tab pos="3703735" algn="l"/>
                <a:tab pos="4118461" algn="l"/>
                <a:tab pos="4533187" algn="l"/>
                <a:tab pos="4947913" algn="l"/>
                <a:tab pos="5362639" algn="l"/>
                <a:tab pos="5777365" algn="l"/>
                <a:tab pos="6192091" algn="l"/>
                <a:tab pos="6606817" algn="l"/>
                <a:tab pos="7021544" algn="l"/>
                <a:tab pos="7436270" algn="l"/>
                <a:tab pos="7850996" algn="l"/>
                <a:tab pos="8265722" algn="l"/>
                <a:tab pos="8680448" algn="l"/>
              </a:tabLst>
            </a:pP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Fondamentale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per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premi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è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il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lavoro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delle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commissioni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cui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membri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svolgono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un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lavoro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oneroso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per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spirito</a:t>
            </a:r>
            <a:r>
              <a:rPr lang="en-GB" sz="24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di </a:t>
            </a:r>
            <a:r>
              <a:rPr lang="en-GB" sz="24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servizio</a:t>
            </a:r>
            <a:r>
              <a:rPr lang="en-GB" sz="24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.</a:t>
            </a:r>
            <a:endParaRPr lang="en-GB" sz="2400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385926" algn="l"/>
                <a:tab pos="800652" algn="l"/>
                <a:tab pos="1215378" algn="l"/>
                <a:tab pos="1630104" algn="l"/>
                <a:tab pos="2044830" algn="l"/>
                <a:tab pos="2459556" algn="l"/>
                <a:tab pos="2874282" algn="l"/>
                <a:tab pos="3289009" algn="l"/>
                <a:tab pos="3703735" algn="l"/>
                <a:tab pos="4118461" algn="l"/>
                <a:tab pos="4533187" algn="l"/>
                <a:tab pos="4947913" algn="l"/>
                <a:tab pos="5362639" algn="l"/>
                <a:tab pos="5777365" algn="l"/>
                <a:tab pos="6192091" algn="l"/>
                <a:tab pos="6606817" algn="l"/>
                <a:tab pos="7021544" algn="l"/>
                <a:tab pos="7436270" algn="l"/>
                <a:tab pos="7850996" algn="l"/>
                <a:tab pos="8265722" algn="l"/>
                <a:tab pos="8680448" algn="l"/>
              </a:tabLst>
            </a:pPr>
            <a:r>
              <a:rPr lang="en-GB" sz="2400" b="1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	Un </a:t>
            </a:r>
            <a:r>
              <a:rPr lang="en-GB" sz="2400" b="1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sentito</a:t>
            </a:r>
            <a:r>
              <a:rPr lang="en-GB" sz="24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ringraziamento</a:t>
            </a:r>
            <a:r>
              <a:rPr lang="en-GB" sz="24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quindi</a:t>
            </a:r>
            <a:r>
              <a:rPr lang="en-GB" sz="24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ai</a:t>
            </a:r>
            <a:r>
              <a:rPr lang="en-GB" sz="24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membri</a:t>
            </a:r>
            <a:r>
              <a:rPr lang="en-GB" sz="24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delle</a:t>
            </a:r>
            <a:r>
              <a:rPr lang="en-GB" sz="2400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commissioni</a:t>
            </a:r>
            <a:r>
              <a:rPr lang="en-GB" sz="2400" b="1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!</a:t>
            </a: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385926" algn="l"/>
                <a:tab pos="800652" algn="l"/>
                <a:tab pos="1215378" algn="l"/>
                <a:tab pos="1630104" algn="l"/>
                <a:tab pos="2044830" algn="l"/>
                <a:tab pos="2459556" algn="l"/>
                <a:tab pos="2874282" algn="l"/>
                <a:tab pos="3289009" algn="l"/>
                <a:tab pos="3703735" algn="l"/>
                <a:tab pos="4118461" algn="l"/>
                <a:tab pos="4533187" algn="l"/>
                <a:tab pos="4947913" algn="l"/>
                <a:tab pos="5362639" algn="l"/>
                <a:tab pos="5777365" algn="l"/>
                <a:tab pos="6192091" algn="l"/>
                <a:tab pos="6606817" algn="l"/>
                <a:tab pos="7021544" algn="l"/>
                <a:tab pos="7436270" algn="l"/>
                <a:tab pos="7850996" algn="l"/>
                <a:tab pos="8265722" algn="l"/>
                <a:tab pos="8680448" algn="l"/>
              </a:tabLst>
            </a:pPr>
            <a:r>
              <a:rPr lang="en-GB" sz="2400" dirty="0" smtClean="0"/>
              <a:t>	</a:t>
            </a:r>
            <a:r>
              <a:rPr lang="en-GB" sz="2400" dirty="0" err="1" smtClean="0"/>
              <a:t>Regalata</a:t>
            </a:r>
            <a:r>
              <a:rPr lang="en-GB" sz="2400" dirty="0" smtClean="0"/>
              <a:t> ad </a:t>
            </a:r>
            <a:r>
              <a:rPr lang="en-GB" sz="2400" dirty="0" err="1"/>
              <a:t>ogni</a:t>
            </a:r>
            <a:r>
              <a:rPr lang="en-GB" sz="2400" dirty="0"/>
              <a:t> </a:t>
            </a:r>
            <a:r>
              <a:rPr lang="en-GB" sz="2400" dirty="0" err="1"/>
              <a:t>membro</a:t>
            </a:r>
            <a:r>
              <a:rPr lang="en-GB" sz="2400" dirty="0"/>
              <a:t> di </a:t>
            </a:r>
            <a:r>
              <a:rPr lang="en-GB" sz="2400" dirty="0" err="1"/>
              <a:t>commissione</a:t>
            </a:r>
            <a:r>
              <a:rPr lang="en-GB" sz="2400" dirty="0"/>
              <a:t> </a:t>
            </a:r>
            <a:r>
              <a:rPr lang="en-GB" sz="2400" dirty="0" err="1"/>
              <a:t>un'iscrizione</a:t>
            </a:r>
            <a:r>
              <a:rPr lang="en-GB" sz="2400" dirty="0"/>
              <a:t> a </a:t>
            </a:r>
            <a:r>
              <a:rPr lang="en-GB" sz="2400" dirty="0" err="1"/>
              <a:t>uno</a:t>
            </a:r>
            <a:r>
              <a:rPr lang="en-GB" sz="2400" dirty="0"/>
              <a:t> </a:t>
            </a:r>
            <a:r>
              <a:rPr lang="en-GB" sz="2400" dirty="0" err="1"/>
              <a:t>studente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questi</a:t>
            </a:r>
            <a:r>
              <a:rPr lang="en-GB" sz="2400" dirty="0"/>
              <a:t> </a:t>
            </a:r>
            <a:r>
              <a:rPr lang="en-GB" sz="2400" dirty="0" err="1"/>
              <a:t>voglia</a:t>
            </a:r>
            <a:r>
              <a:rPr lang="en-GB" sz="2400" dirty="0"/>
              <a:t> </a:t>
            </a:r>
            <a:r>
              <a:rPr lang="en-GB" sz="2400" dirty="0" err="1"/>
              <a:t>segnalare</a:t>
            </a:r>
            <a:r>
              <a:rPr lang="en-GB" sz="2400" dirty="0"/>
              <a:t>.</a:t>
            </a:r>
          </a:p>
          <a:p>
            <a:pPr marL="385926" indent="-290884">
              <a:lnSpc>
                <a:spcPct val="93000"/>
              </a:lnSpc>
              <a:spcAft>
                <a:spcPts val="1293"/>
              </a:spcAft>
              <a:buSzPct val="45000"/>
              <a:tabLst>
                <a:tab pos="385926" algn="l"/>
                <a:tab pos="800652" algn="l"/>
                <a:tab pos="1215378" algn="l"/>
                <a:tab pos="1630104" algn="l"/>
                <a:tab pos="2044830" algn="l"/>
                <a:tab pos="2459556" algn="l"/>
                <a:tab pos="2874282" algn="l"/>
                <a:tab pos="3289009" algn="l"/>
                <a:tab pos="3703735" algn="l"/>
                <a:tab pos="4118461" algn="l"/>
                <a:tab pos="4533187" algn="l"/>
                <a:tab pos="4947913" algn="l"/>
                <a:tab pos="5362639" algn="l"/>
                <a:tab pos="5777365" algn="l"/>
                <a:tab pos="6192091" algn="l"/>
                <a:tab pos="6606817" algn="l"/>
                <a:tab pos="7021544" algn="l"/>
                <a:tab pos="7436270" algn="l"/>
                <a:tab pos="7850996" algn="l"/>
                <a:tab pos="8265722" algn="l"/>
                <a:tab pos="8680448" algn="l"/>
              </a:tabLst>
            </a:pPr>
            <a:endParaRPr lang="en-GB" sz="2900" b="1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Contributo Assemblea </a:t>
            </a:r>
            <a:r>
              <a:rPr lang="it-IT" sz="3600" dirty="0" err="1" smtClean="0"/>
              <a:t>AI*IA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Roma 2012 - gruppi di lavoro 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Roberto </a:t>
            </a:r>
            <a:r>
              <a:rPr lang="it-IT" dirty="0" err="1" smtClean="0"/>
              <a:t>B</a:t>
            </a:r>
            <a:r>
              <a:rPr lang="it-IT" dirty="0" err="1" smtClean="0"/>
              <a:t>asili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dei Gruppi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56" y="1700808"/>
            <a:ext cx="8820472" cy="39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</a:t>
            </a:r>
            <a:r>
              <a:rPr lang="it-IT" dirty="0" err="1" smtClean="0"/>
              <a:t>Done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Consolidamento del gruppo di </a:t>
            </a:r>
            <a:r>
              <a:rPr lang="it-IT" dirty="0" err="1" smtClean="0"/>
              <a:t>Machine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(</a:t>
            </a:r>
            <a:r>
              <a:rPr lang="it-IT" dirty="0" err="1" smtClean="0"/>
              <a:t>later</a:t>
            </a:r>
            <a:r>
              <a:rPr lang="it-IT" dirty="0" smtClean="0"/>
              <a:t> </a:t>
            </a:r>
            <a:r>
              <a:rPr lang="it-IT" dirty="0" err="1" smtClean="0"/>
              <a:t>slides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Affiancamento di un sottogruppo relativo alle Tecnologie Semantiche ad RCRA?</a:t>
            </a:r>
          </a:p>
          <a:p>
            <a:r>
              <a:rPr lang="it-IT" dirty="0" smtClean="0"/>
              <a:t>Gruppi di lavoro molto attivi:</a:t>
            </a:r>
          </a:p>
          <a:p>
            <a:pPr lvl="1"/>
            <a:r>
              <a:rPr lang="it-IT" dirty="0" smtClean="0"/>
              <a:t>(vedi Web </a:t>
            </a:r>
            <a:r>
              <a:rPr lang="it-IT" dirty="0" err="1" smtClean="0"/>
              <a:t>pages</a:t>
            </a:r>
            <a:r>
              <a:rPr lang="it-IT" dirty="0" smtClean="0"/>
              <a:t> o AADM)</a:t>
            </a:r>
          </a:p>
          <a:p>
            <a:pPr lvl="1"/>
            <a:r>
              <a:rPr lang="it-IT" dirty="0" err="1" smtClean="0"/>
              <a:t>EvalIta</a:t>
            </a:r>
            <a:r>
              <a:rPr lang="it-IT" dirty="0" smtClean="0"/>
              <a:t> 2011 @ AISV (Roma, </a:t>
            </a:r>
            <a:r>
              <a:rPr lang="it-IT" dirty="0" err="1" smtClean="0"/>
              <a:t>January</a:t>
            </a:r>
            <a:r>
              <a:rPr lang="it-IT" dirty="0" smtClean="0"/>
              <a:t>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Gruppo di </a:t>
            </a:r>
            <a:r>
              <a:rPr lang="it-IT" dirty="0" err="1" smtClean="0"/>
              <a:t>ML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Name</a:t>
            </a:r>
            <a:r>
              <a:rPr lang="it-IT" dirty="0" smtClean="0"/>
              <a:t>: </a:t>
            </a:r>
            <a:r>
              <a:rPr lang="it-IT" b="1" dirty="0" smtClean="0"/>
              <a:t>Apprendimento Automatico e Data </a:t>
            </a:r>
            <a:r>
              <a:rPr lang="it-IT" b="1" dirty="0" err="1" smtClean="0"/>
              <a:t>Mining</a:t>
            </a:r>
            <a:endParaRPr lang="it-IT" b="1" dirty="0" smtClean="0"/>
          </a:p>
          <a:p>
            <a:r>
              <a:rPr lang="it-IT" dirty="0" err="1" smtClean="0"/>
              <a:t>Coordinators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Paolo </a:t>
            </a:r>
            <a:r>
              <a:rPr lang="it-IT" dirty="0" err="1" smtClean="0"/>
              <a:t>Frasconi</a:t>
            </a:r>
            <a:r>
              <a:rPr lang="it-IT" dirty="0" smtClean="0"/>
              <a:t> (</a:t>
            </a:r>
            <a:r>
              <a:rPr lang="it-IT" dirty="0" err="1" smtClean="0"/>
              <a:t>Fi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Nicola Di Mauro (Ba)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AADM: 1° Workshop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14-15 Giugno 2012</a:t>
            </a:r>
          </a:p>
          <a:p>
            <a:r>
              <a:rPr lang="it-IT" dirty="0" smtClean="0"/>
              <a:t>24 </a:t>
            </a:r>
            <a:r>
              <a:rPr lang="it-IT" dirty="0" err="1" smtClean="0"/>
              <a:t>presentations</a:t>
            </a:r>
            <a:endParaRPr lang="it-IT" dirty="0" smtClean="0"/>
          </a:p>
          <a:p>
            <a:r>
              <a:rPr lang="it-IT" dirty="0" smtClean="0"/>
              <a:t>10 </a:t>
            </a:r>
            <a:r>
              <a:rPr lang="it-IT" dirty="0" err="1" smtClean="0"/>
              <a:t>posters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53" y="3405540"/>
            <a:ext cx="9077367" cy="36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0"/>
            <a:ext cx="75057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IOS Press, IA: </a:t>
            </a:r>
            <a:r>
              <a:rPr lang="it-IT" dirty="0" err="1" smtClean="0"/>
              <a:t>Special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r>
              <a:rPr lang="it-IT" dirty="0" smtClean="0"/>
              <a:t> on NLP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132856"/>
            <a:ext cx="8568952" cy="4525963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smtClean="0">
                <a:hlinkClick r:id="rId2"/>
              </a:rPr>
              <a:t>http://ai-nlp.info.uniroma2.it/</a:t>
            </a:r>
            <a:r>
              <a:rPr lang="it-IT" sz="2400" dirty="0" err="1" smtClean="0">
                <a:hlinkClick r:id="rId2"/>
              </a:rPr>
              <a:t>basili</a:t>
            </a:r>
            <a:r>
              <a:rPr lang="it-IT" sz="2400" dirty="0" smtClean="0">
                <a:hlinkClick r:id="rId2"/>
              </a:rPr>
              <a:t>/</a:t>
            </a:r>
            <a:r>
              <a:rPr lang="it-IT" sz="2400" dirty="0" err="1" smtClean="0">
                <a:hlinkClick r:id="rId2"/>
              </a:rPr>
              <a:t>NLPiWE</a:t>
            </a:r>
            <a:r>
              <a:rPr lang="it-IT" sz="2400" dirty="0" smtClean="0">
                <a:hlinkClick r:id="rId2"/>
              </a:rPr>
              <a:t>/SpecialIssueOnNLPin_the_Web_era_CFP.html</a:t>
            </a:r>
            <a:endParaRPr lang="it-IT" sz="24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80728"/>
            <a:ext cx="9144000" cy="454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0000FF"/>
                </a:solidFill>
              </a:rPr>
              <a:t>Revisori </a:t>
            </a:r>
            <a:r>
              <a:rPr lang="it-IT" dirty="0">
                <a:solidFill>
                  <a:srgbClr val="0000FF"/>
                </a:solidFill>
              </a:rPr>
              <a:t>Conti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525963"/>
          </a:xfrm>
        </p:spPr>
        <p:txBody>
          <a:bodyPr/>
          <a:lstStyle/>
          <a:p>
            <a:pPr>
              <a:buFontTx/>
              <a:buNone/>
            </a:pPr>
            <a:r>
              <a:rPr lang="it-IT" dirty="0"/>
              <a:t>Monica Bianchini</a:t>
            </a:r>
          </a:p>
          <a:p>
            <a:pPr>
              <a:buFontTx/>
              <a:buNone/>
            </a:pPr>
            <a:r>
              <a:rPr lang="it-IT" dirty="0"/>
              <a:t>Diego Sona</a:t>
            </a:r>
            <a:endParaRPr lang="it-IT" dirty="0" smtClean="0"/>
          </a:p>
          <a:p>
            <a:pPr>
              <a:buFontTx/>
              <a:buNone/>
            </a:pPr>
            <a:r>
              <a:rPr lang="it-IT" dirty="0" smtClean="0"/>
              <a:t>Pasquale </a:t>
            </a:r>
            <a:r>
              <a:rPr lang="it-IT" dirty="0" err="1" smtClean="0"/>
              <a:t>Lops</a:t>
            </a:r>
            <a:endParaRPr lang="it-IT" dirty="0" smtClean="0"/>
          </a:p>
          <a:p>
            <a:pPr algn="ctr">
              <a:buFontTx/>
              <a:buNone/>
            </a:pPr>
            <a:r>
              <a:rPr lang="it-IT" dirty="0" smtClean="0"/>
              <a:t>	</a:t>
            </a:r>
          </a:p>
          <a:p>
            <a:pPr>
              <a:buFontTx/>
              <a:buNone/>
            </a:pPr>
            <a:endParaRPr lang="it-IT" dirty="0" smtClean="0"/>
          </a:p>
          <a:p>
            <a:pPr>
              <a:buFontTx/>
              <a:buNone/>
            </a:pPr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54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Special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r>
              <a:rPr lang="it-IT" dirty="0" smtClean="0"/>
              <a:t> on NLP: </a:t>
            </a:r>
            <a:r>
              <a:rPr lang="it-IT" dirty="0" err="1" smtClean="0"/>
              <a:t>topics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39200"/>
            <a:ext cx="8229600" cy="525658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Semantic Web &amp; NLP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Language processing for open linked data. Linguistic approaches to Ontology Engineering. </a:t>
            </a:r>
          </a:p>
          <a:p>
            <a:r>
              <a:rPr lang="en-US" sz="2000" b="1" dirty="0" smtClean="0"/>
              <a:t>Search</a:t>
            </a:r>
            <a:r>
              <a:rPr lang="en-US" sz="2000" dirty="0" smtClean="0"/>
              <a:t>.  </a:t>
            </a:r>
          </a:p>
          <a:p>
            <a:pPr lvl="1"/>
            <a:r>
              <a:rPr lang="en-US" sz="1800" dirty="0" smtClean="0"/>
              <a:t>Question Answering. Lexical Semantic approaches to Intelligent Web Search. Semantic search.     </a:t>
            </a:r>
          </a:p>
          <a:p>
            <a:r>
              <a:rPr lang="en-US" sz="2000" b="1" dirty="0" smtClean="0"/>
              <a:t>Language and Learning</a:t>
            </a:r>
            <a:r>
              <a:rPr lang="en-US" sz="2000" dirty="0" smtClean="0"/>
              <a:t>. </a:t>
            </a:r>
          </a:p>
          <a:p>
            <a:pPr lvl="1"/>
            <a:r>
              <a:rPr lang="en-US" sz="1800" dirty="0" smtClean="0"/>
              <a:t>Computational Natural Language Learning from Web data. </a:t>
            </a:r>
          </a:p>
          <a:p>
            <a:r>
              <a:rPr lang="en-US" sz="2000" b="1" dirty="0" smtClean="0"/>
              <a:t>Web,  Linguistic Resources and Knowledge Acquisition</a:t>
            </a:r>
            <a:r>
              <a:rPr lang="en-US" sz="2000" dirty="0" smtClean="0"/>
              <a:t>. </a:t>
            </a:r>
          </a:p>
          <a:p>
            <a:pPr lvl="1"/>
            <a:r>
              <a:rPr lang="en-US" sz="1800" dirty="0" smtClean="0"/>
              <a:t>Wikipedia-based knowledge acquisition.  Web-scale Information Extraction.</a:t>
            </a:r>
          </a:p>
          <a:p>
            <a:r>
              <a:rPr lang="en-US" sz="2000" b="1" dirty="0" smtClean="0"/>
              <a:t>Multimodality</a:t>
            </a:r>
            <a:r>
              <a:rPr lang="en-US" sz="2000" dirty="0" smtClean="0"/>
              <a:t>. </a:t>
            </a:r>
          </a:p>
          <a:p>
            <a:pPr lvl="1"/>
            <a:r>
              <a:rPr lang="en-US" sz="1800" dirty="0" smtClean="0"/>
              <a:t>Human-Computer Interfaces.  Speech and Language based interface.  Language-based Mobile and Web applications.</a:t>
            </a:r>
          </a:p>
          <a:p>
            <a:r>
              <a:rPr lang="en-US" sz="2000" dirty="0" smtClean="0"/>
              <a:t>Social media</a:t>
            </a:r>
          </a:p>
          <a:p>
            <a:pPr lvl="1"/>
            <a:r>
              <a:rPr lang="en-US" sz="1800" dirty="0" smtClean="0"/>
              <a:t>New languages of the Social Web.  Lexical and grammatical models for the Web 2.0.  </a:t>
            </a:r>
            <a:r>
              <a:rPr lang="en-US" sz="1800" dirty="0" err="1" smtClean="0"/>
              <a:t>Folksonomies</a:t>
            </a:r>
            <a:r>
              <a:rPr lang="en-US" sz="1800" dirty="0" smtClean="0"/>
              <a:t> and Language Processing. </a:t>
            </a:r>
          </a:p>
          <a:p>
            <a:r>
              <a:rPr lang="en-US" sz="2000" b="1" dirty="0" smtClean="0"/>
              <a:t>Sentiment Analysis, Emotion Modeling and Recommending</a:t>
            </a:r>
            <a:r>
              <a:rPr lang="en-US" sz="2000" dirty="0" smtClean="0"/>
              <a:t>.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Remind</a:t>
            </a:r>
            <a:r>
              <a:rPr lang="it-IT" dirty="0" smtClean="0"/>
              <a:t>: nuovi gruppi di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Criteri </a:t>
            </a:r>
          </a:p>
          <a:p>
            <a:pPr lvl="1"/>
            <a:r>
              <a:rPr lang="it-IT" b="1" dirty="0"/>
              <a:t>Visibilità internazionale</a:t>
            </a:r>
            <a:r>
              <a:rPr lang="it-IT" dirty="0"/>
              <a:t> e Riconosciuta </a:t>
            </a:r>
            <a:r>
              <a:rPr lang="it-IT" b="1" dirty="0"/>
              <a:t>eccellenza scientifica</a:t>
            </a:r>
            <a:r>
              <a:rPr lang="it-IT" dirty="0"/>
              <a:t> dei </a:t>
            </a:r>
            <a:r>
              <a:rPr lang="it-IT" dirty="0" smtClean="0"/>
              <a:t>proponenti</a:t>
            </a:r>
            <a:endParaRPr lang="it-IT" dirty="0"/>
          </a:p>
          <a:p>
            <a:pPr lvl="1"/>
            <a:r>
              <a:rPr lang="it-IT" b="1" dirty="0"/>
              <a:t>Significatività Scientifica dei </a:t>
            </a:r>
            <a:r>
              <a:rPr lang="it-IT" b="1" dirty="0" smtClean="0"/>
              <a:t>temi</a:t>
            </a:r>
            <a:endParaRPr lang="it-IT" b="1" dirty="0"/>
          </a:p>
          <a:p>
            <a:pPr lvl="1"/>
            <a:r>
              <a:rPr lang="it-IT" b="1" dirty="0"/>
              <a:t>Complementarietà</a:t>
            </a:r>
            <a:r>
              <a:rPr lang="it-IT" dirty="0"/>
              <a:t> tra le attività previste del </a:t>
            </a:r>
            <a:r>
              <a:rPr lang="it-IT" dirty="0" err="1"/>
              <a:t>GdL</a:t>
            </a:r>
            <a:r>
              <a:rPr lang="it-IT" dirty="0"/>
              <a:t> e le correnti iniziative della </a:t>
            </a:r>
            <a:r>
              <a:rPr lang="it-IT" dirty="0" err="1" smtClean="0"/>
              <a:t>AI*IA</a:t>
            </a:r>
            <a:endParaRPr lang="it-IT" dirty="0"/>
          </a:p>
          <a:p>
            <a:pPr lvl="1"/>
            <a:r>
              <a:rPr lang="it-IT" b="1" dirty="0" smtClean="0"/>
              <a:t>Relazioni scientifiche</a:t>
            </a:r>
            <a:r>
              <a:rPr lang="it-IT" dirty="0" smtClean="0"/>
              <a:t>. Appartenenza ad associazioni </a:t>
            </a:r>
            <a:r>
              <a:rPr lang="it-IT" dirty="0"/>
              <a:t>o reti di eccellenza di carattere </a:t>
            </a:r>
            <a:r>
              <a:rPr lang="it-IT" dirty="0" smtClean="0"/>
              <a:t>internazionale</a:t>
            </a:r>
            <a:endParaRPr lang="it-IT" dirty="0"/>
          </a:p>
          <a:p>
            <a:pPr lvl="1"/>
            <a:r>
              <a:rPr lang="it-IT" b="1" dirty="0" smtClean="0"/>
              <a:t>Relazioni industriali</a:t>
            </a:r>
            <a:r>
              <a:rPr lang="it-IT" dirty="0" smtClean="0"/>
              <a:t>. Significatività delle interazioni con </a:t>
            </a:r>
            <a:r>
              <a:rPr lang="it-IT" dirty="0"/>
              <a:t>il mondo istituzionale pubblico e con </a:t>
            </a:r>
            <a:r>
              <a:rPr lang="it-IT" dirty="0" smtClean="0"/>
              <a:t>l’Industria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Nuovi gruppi di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</a:p>
          <a:p>
            <a:pPr lvl="1"/>
            <a:r>
              <a:rPr lang="it-IT" dirty="0" smtClean="0"/>
              <a:t>Proporre un documento divulgativo sul processo di proposta di nuovi </a:t>
            </a:r>
            <a:r>
              <a:rPr lang="it-IT" dirty="0" err="1" smtClean="0"/>
              <a:t>GdL</a:t>
            </a:r>
            <a:endParaRPr lang="it-IT" dirty="0" smtClean="0"/>
          </a:p>
          <a:p>
            <a:pPr lvl="1"/>
            <a:r>
              <a:rPr lang="it-IT" i="1" dirty="0" err="1" smtClean="0"/>
              <a:t>Assessment</a:t>
            </a:r>
            <a:r>
              <a:rPr lang="it-IT" dirty="0" smtClean="0"/>
              <a:t> sul portale </a:t>
            </a:r>
            <a:r>
              <a:rPr lang="it-IT" dirty="0" err="1" smtClean="0"/>
              <a:t>AI*IA</a:t>
            </a:r>
            <a:r>
              <a:rPr lang="it-IT" dirty="0" smtClean="0"/>
              <a:t> (dibattito tra soci via mailing </a:t>
            </a:r>
            <a:r>
              <a:rPr lang="it-IT" dirty="0" err="1" smtClean="0"/>
              <a:t>list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Approvazione nel Consiglio Direttivo</a:t>
            </a:r>
          </a:p>
          <a:p>
            <a:pPr lvl="1"/>
            <a:r>
              <a:rPr lang="it-IT" dirty="0" smtClean="0"/>
              <a:t>Pubblicazione nel portale </a:t>
            </a:r>
            <a:r>
              <a:rPr lang="it-IT" dirty="0" err="1" smtClean="0"/>
              <a:t>AI*IA</a:t>
            </a:r>
            <a:r>
              <a:rPr lang="it-IT" dirty="0" smtClean="0"/>
              <a:t> di un </a:t>
            </a:r>
            <a:r>
              <a:rPr lang="it-IT" i="1" dirty="0" err="1" smtClean="0"/>
              <a:t>template</a:t>
            </a:r>
            <a:r>
              <a:rPr lang="it-IT" dirty="0" smtClean="0"/>
              <a:t> per la compilazione delle domande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Estensione delle sezioni prettamente divulgative del portale</a:t>
            </a:r>
          </a:p>
          <a:p>
            <a:pPr lvl="1"/>
            <a:r>
              <a:rPr lang="it-IT" dirty="0" err="1" smtClean="0"/>
              <a:t>Suggested</a:t>
            </a:r>
            <a:r>
              <a:rPr lang="it-IT" dirty="0" smtClean="0"/>
              <a:t> </a:t>
            </a:r>
            <a:r>
              <a:rPr lang="it-IT" dirty="0" err="1" smtClean="0"/>
              <a:t>bibliographies</a:t>
            </a:r>
            <a:endParaRPr lang="it-IT" dirty="0" smtClean="0"/>
          </a:p>
          <a:p>
            <a:pPr lvl="1"/>
            <a:r>
              <a:rPr lang="it-IT" dirty="0" smtClean="0"/>
              <a:t>News</a:t>
            </a:r>
          </a:p>
          <a:p>
            <a:pPr lvl="1"/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Links</a:t>
            </a:r>
            <a:endParaRPr lang="it-IT" dirty="0" smtClean="0"/>
          </a:p>
          <a:p>
            <a:pPr lvl="1"/>
            <a:r>
              <a:rPr lang="it-IT" dirty="0" smtClean="0"/>
              <a:t>Discussioni su </a:t>
            </a:r>
            <a:r>
              <a:rPr lang="it-IT" dirty="0" err="1" smtClean="0"/>
              <a:t>SNs</a:t>
            </a:r>
            <a:r>
              <a:rPr lang="it-IT" dirty="0" smtClean="0"/>
              <a:t> (e.g. </a:t>
            </a:r>
            <a:r>
              <a:rPr lang="it-IT" dirty="0" err="1" smtClean="0"/>
              <a:t>LinkedIn</a:t>
            </a:r>
            <a:r>
              <a:rPr lang="it-IT" dirty="0" smtClean="0"/>
              <a:t>)</a:t>
            </a:r>
          </a:p>
          <a:p>
            <a:r>
              <a:rPr lang="it-IT" i="1" dirty="0" err="1" smtClean="0"/>
              <a:t>Look-and-feel</a:t>
            </a:r>
            <a:r>
              <a:rPr lang="it-IT" dirty="0" smtClean="0"/>
              <a:t> </a:t>
            </a:r>
            <a:r>
              <a:rPr lang="it-IT" dirty="0" err="1" smtClean="0"/>
              <a:t>piu’</a:t>
            </a:r>
            <a:r>
              <a:rPr lang="it-IT" dirty="0" smtClean="0"/>
              <a:t> uniforme e accattivante</a:t>
            </a:r>
          </a:p>
          <a:p>
            <a:r>
              <a:rPr lang="it-IT" dirty="0" smtClean="0"/>
              <a:t>Rafforzamento delle interazioni tra gruppi attraverso la promozione di eventi comuni (WS)</a:t>
            </a:r>
          </a:p>
          <a:p>
            <a:r>
              <a:rPr lang="it-IT" dirty="0" smtClean="0"/>
              <a:t>Contributi per la Rivista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366FF"/>
                </a:solidFill>
              </a:rPr>
              <a:t>Gruppi di Lavoro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400" b="1" dirty="0" smtClean="0"/>
              <a:t>Intelligenza Artificiale e Beni Culturali </a:t>
            </a:r>
            <a:r>
              <a:rPr lang="it-IT" sz="2400" dirty="0" smtClean="0"/>
              <a:t>Luciana Bordoni</a:t>
            </a:r>
          </a:p>
          <a:p>
            <a:pPr>
              <a:buNone/>
            </a:pPr>
            <a:r>
              <a:rPr lang="it-IT" sz="2400" b="1" dirty="0" smtClean="0"/>
              <a:t>RCRA</a:t>
            </a:r>
            <a:r>
              <a:rPr lang="it-IT" sz="2400" dirty="0" smtClean="0"/>
              <a:t> Toni Mancini e Marco </a:t>
            </a:r>
            <a:r>
              <a:rPr lang="it-IT" sz="2400" dirty="0" err="1" smtClean="0"/>
              <a:t>Gavanelli</a:t>
            </a:r>
            <a:r>
              <a:rPr lang="it-IT" sz="2400" dirty="0" smtClean="0"/>
              <a:t>	</a:t>
            </a:r>
          </a:p>
          <a:p>
            <a:pPr>
              <a:buNone/>
            </a:pPr>
            <a:r>
              <a:rPr lang="it-IT" sz="2400" b="1" dirty="0" smtClean="0"/>
              <a:t>Sistemi ad Agenti e </a:t>
            </a:r>
            <a:r>
              <a:rPr lang="it-IT" sz="2400" b="1" dirty="0" err="1" smtClean="0"/>
              <a:t>Multiagente </a:t>
            </a:r>
            <a:r>
              <a:rPr lang="it-IT" sz="2400" dirty="0" smtClean="0"/>
              <a:t>	Federico </a:t>
            </a:r>
            <a:r>
              <a:rPr lang="it-IT" sz="2400" dirty="0" err="1" smtClean="0"/>
              <a:t>Bergenti </a:t>
            </a:r>
            <a:endParaRPr lang="it-IT" sz="2400" dirty="0" smtClean="0"/>
          </a:p>
          <a:p>
            <a:pPr>
              <a:buNone/>
            </a:pPr>
            <a:r>
              <a:rPr lang="it-IT" sz="2400" b="1" dirty="0" err="1" smtClean="0"/>
              <a:t>Robotica </a:t>
            </a:r>
            <a:r>
              <a:rPr lang="it-IT" sz="2400" dirty="0" smtClean="0"/>
              <a:t>	Luca </a:t>
            </a:r>
            <a:r>
              <a:rPr lang="it-IT" sz="2400" dirty="0" err="1" smtClean="0"/>
              <a:t>Iocchi</a:t>
            </a:r>
            <a:r>
              <a:rPr lang="it-IT" sz="2400" dirty="0" smtClean="0"/>
              <a:t> ed Emanuele </a:t>
            </a:r>
            <a:r>
              <a:rPr lang="it-IT" sz="2400" dirty="0" err="1" smtClean="0"/>
              <a:t>Menegatti </a:t>
            </a:r>
            <a:r>
              <a:rPr lang="it-IT" sz="2400" dirty="0" smtClean="0"/>
              <a:t>	</a:t>
            </a:r>
            <a:endParaRPr lang="it-IT" sz="2400" u="sng" dirty="0" smtClean="0">
              <a:hlinkClick r:id="rId2"/>
            </a:endParaRPr>
          </a:p>
          <a:p>
            <a:pPr>
              <a:buNone/>
            </a:pPr>
            <a:r>
              <a:rPr lang="it-IT" sz="2400" b="1" dirty="0" smtClean="0"/>
              <a:t>Intelligenza Artificiale ed </a:t>
            </a:r>
            <a:r>
              <a:rPr lang="it-IT" sz="2400" b="1" dirty="0" err="1" smtClean="0"/>
              <a:t>Ageing </a:t>
            </a:r>
            <a:r>
              <a:rPr lang="it-IT" sz="2400" b="1" dirty="0" smtClean="0"/>
              <a:t>	</a:t>
            </a:r>
          </a:p>
          <a:p>
            <a:pPr>
              <a:buNone/>
            </a:pPr>
            <a:r>
              <a:rPr lang="it-IT" sz="2400" dirty="0" smtClean="0"/>
              <a:t>Luigia Carlucci </a:t>
            </a:r>
            <a:r>
              <a:rPr lang="it-IT" sz="2400" dirty="0" err="1" smtClean="0"/>
              <a:t>Aiello</a:t>
            </a:r>
            <a:r>
              <a:rPr lang="it-IT" sz="2400" dirty="0" smtClean="0"/>
              <a:t> e Stefania </a:t>
            </a:r>
            <a:r>
              <a:rPr lang="it-IT" sz="2400" dirty="0" err="1" smtClean="0"/>
              <a:t>Bandini </a:t>
            </a:r>
            <a:r>
              <a:rPr lang="it-IT" sz="2400" dirty="0" smtClean="0"/>
              <a:t>	</a:t>
            </a:r>
            <a:endParaRPr lang="it-IT" sz="2400" u="sng" dirty="0" smtClean="0">
              <a:hlinkClick r:id="rId3"/>
            </a:endParaRPr>
          </a:p>
          <a:p>
            <a:pPr>
              <a:buNone/>
            </a:pPr>
            <a:r>
              <a:rPr lang="it-IT" sz="2400" b="1" dirty="0" smtClean="0"/>
              <a:t>Apprendimento Automatico e Data </a:t>
            </a:r>
            <a:r>
              <a:rPr lang="it-IT" sz="2400" b="1" dirty="0" err="1" smtClean="0"/>
              <a:t>Mining </a:t>
            </a:r>
            <a:r>
              <a:rPr lang="it-IT" sz="2400" dirty="0" smtClean="0"/>
              <a:t>	</a:t>
            </a:r>
          </a:p>
          <a:p>
            <a:pPr>
              <a:buNone/>
            </a:pPr>
            <a:r>
              <a:rPr lang="it-IT" sz="2400" dirty="0" smtClean="0"/>
              <a:t>Paolo </a:t>
            </a:r>
            <a:r>
              <a:rPr lang="it-IT" sz="2400" dirty="0" err="1" smtClean="0"/>
              <a:t>Frasconi</a:t>
            </a:r>
            <a:r>
              <a:rPr lang="it-IT" sz="2400" dirty="0" smtClean="0"/>
              <a:t> e Nicola di </a:t>
            </a:r>
            <a:r>
              <a:rPr lang="it-IT" sz="2400" dirty="0" err="1" smtClean="0"/>
              <a:t>Mauro </a:t>
            </a:r>
            <a:endParaRPr lang="it-IT" sz="2400" dirty="0" smtClean="0"/>
          </a:p>
          <a:p>
            <a:pPr>
              <a:buNone/>
            </a:pPr>
            <a:r>
              <a:rPr lang="it-IT" sz="2400" b="1" dirty="0" smtClean="0"/>
              <a:t>Intelligenza Artificiale e Beni Culturali </a:t>
            </a:r>
            <a:r>
              <a:rPr lang="it-IT" sz="2400" dirty="0" smtClean="0"/>
              <a:t>Luciana Bordoni</a:t>
            </a:r>
          </a:p>
          <a:p>
            <a:pPr>
              <a:buNone/>
            </a:pPr>
            <a:r>
              <a:rPr lang="it-IT" sz="2400" dirty="0" smtClean="0"/>
              <a:t>	</a:t>
            </a:r>
            <a:endParaRPr lang="it-IT" sz="2400" u="sng" dirty="0" smtClean="0">
              <a:hlinkClick r:id="rId4"/>
            </a:endParaRPr>
          </a:p>
          <a:p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Roma - Assemblea AI*IA          giugno 2012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27C0-ECA4-40F8-AAD5-656D151760B8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C6479-57B9-4C61-A6FB-B114E0FB2A9E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Convegno</a:t>
            </a:r>
            <a:r>
              <a:rPr lang="en-US" dirty="0" smtClean="0">
                <a:solidFill>
                  <a:srgbClr val="0000FF"/>
                </a:solidFill>
              </a:rPr>
              <a:t> Roma 2012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FontTx/>
              <a:buAutoNum type="arabicPlain" startAt="112"/>
            </a:pPr>
            <a:r>
              <a:rPr lang="en-US" sz="2800" dirty="0" smtClean="0"/>
              <a:t> </a:t>
            </a:r>
            <a:r>
              <a:rPr lang="en-US" sz="2800" dirty="0" err="1" smtClean="0"/>
              <a:t>iscritti</a:t>
            </a:r>
            <a:r>
              <a:rPr lang="en-US" sz="2800" dirty="0" smtClean="0"/>
              <a:t>  42 </a:t>
            </a:r>
            <a:r>
              <a:rPr lang="en-US" sz="2800" dirty="0" err="1" smtClean="0"/>
              <a:t>congresso</a:t>
            </a:r>
            <a:r>
              <a:rPr lang="en-US" sz="2800" dirty="0" smtClean="0"/>
              <a:t> 70 workshops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C6479-57B9-4C61-A6FB-B114E0FB2A9E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Congresso</a:t>
            </a:r>
            <a:r>
              <a:rPr lang="en-US" dirty="0" smtClean="0">
                <a:solidFill>
                  <a:srgbClr val="0000FF"/>
                </a:solidFill>
              </a:rPr>
              <a:t> 2013 (25 </a:t>
            </a:r>
            <a:r>
              <a:rPr lang="en-US" dirty="0" err="1" smtClean="0">
                <a:solidFill>
                  <a:srgbClr val="0000FF"/>
                </a:solidFill>
              </a:rPr>
              <a:t>Anni</a:t>
            </a:r>
            <a:r>
              <a:rPr lang="en-US" dirty="0" smtClean="0">
                <a:solidFill>
                  <a:srgbClr val="0000FF"/>
                </a:solidFill>
              </a:rPr>
              <a:t> AI*IA)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 smtClean="0"/>
              <a:t>Organizzazione</a:t>
            </a:r>
            <a:r>
              <a:rPr lang="en-US" sz="2800" dirty="0" smtClean="0"/>
              <a:t> a  </a:t>
            </a:r>
            <a:r>
              <a:rPr lang="en-US" sz="2800" dirty="0" smtClean="0">
                <a:solidFill>
                  <a:srgbClr val="0000FF"/>
                </a:solidFill>
              </a:rPr>
              <a:t>Torino </a:t>
            </a:r>
            <a:r>
              <a:rPr lang="en-US" sz="2800" dirty="0" err="1" smtClean="0">
                <a:solidFill>
                  <a:srgbClr val="0000FF"/>
                </a:solidFill>
              </a:rPr>
              <a:t>Dicembre</a:t>
            </a:r>
            <a:r>
              <a:rPr lang="en-US" sz="2800" dirty="0" smtClean="0">
                <a:solidFill>
                  <a:srgbClr val="0000FF"/>
                </a:solidFill>
              </a:rPr>
              <a:t> 2013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72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65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016F37-47AF-4EBC-97C3-0396D6077552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Possibili finanziamenti/contatti  esterni: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65"/>
          <p:cNvSpPr txBox="1">
            <a:spLocks noChangeArrowheads="1"/>
          </p:cNvSpPr>
          <p:nvPr/>
        </p:nvSpPr>
        <p:spPr bwMode="auto">
          <a:xfrm>
            <a:off x="357339" y="1800610"/>
            <a:ext cx="81724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Bando annuale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, edito dall’ </a:t>
            </a:r>
            <a:r>
              <a:rPr lang="it-IT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Artificial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Intelligence Journal, per la diffusione dell’AI</a:t>
            </a:r>
            <a:endParaRPr lang="it-I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marL="1257300" lvl="2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Domanda per un sito Divulgativo a Partire da PAI con possibile cofinanziamento.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Iniziative comuni con MENSA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Contatti con la Fondazione </a:t>
            </a:r>
            <a:r>
              <a:rPr lang="it-I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Golinelli</a:t>
            </a: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sempre in ambito divulgativo.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it-I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it-I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366FF"/>
                </a:solidFill>
              </a:rPr>
              <a:t>Possibile Collaborazione con MENSA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Richiesto per diventarne membri è l'aver superato il 98° percentile della popolazione in un test d'intelligenza specifico.</a:t>
            </a:r>
            <a:r>
              <a:rPr lang="it-IT" sz="2000" dirty="0" err="1" smtClean="0"/>
              <a:t> </a:t>
            </a:r>
            <a:endParaRPr lang="it-IT" sz="2000" dirty="0" smtClean="0"/>
          </a:p>
          <a:p>
            <a:r>
              <a:rPr lang="it-IT" sz="2000" dirty="0" smtClean="0"/>
              <a:t>L'associazione ha tre fini: scoprire e incoraggiare l'intelligenza umana a beneficio dell'umanità; favorire contatti sociali fra persone intelligenti; effettuare ricerche sulla natura, le caratteristiche e gli usi dell'intelligenza, colmando un vuoto per molte persone che altrimenti tenderebbero a rimanere isolate, offrendo loro la possibilità di incontrarsi, soddisfacendo il bisogno di contatti intellettualmente stimolanti.</a:t>
            </a:r>
            <a:r>
              <a:rPr lang="it-IT" sz="2000" dirty="0" err="1" smtClean="0"/>
              <a:t> </a:t>
            </a:r>
            <a:endParaRPr lang="it-IT" sz="2000" dirty="0" smtClean="0"/>
          </a:p>
          <a:p>
            <a:r>
              <a:rPr lang="it-IT" sz="2000" dirty="0" smtClean="0"/>
              <a:t>Ad oggi il Mensa è un'associazione internazionale presente in oltre 100 nazioni, con circa 100.000 aderenti di ogni età e professione</a:t>
            </a:r>
          </a:p>
          <a:p>
            <a:r>
              <a:rPr lang="it-IT" sz="2000" dirty="0" smtClean="0"/>
              <a:t>Intervento </a:t>
            </a:r>
            <a:r>
              <a:rPr lang="it-IT" sz="2000" dirty="0" err="1" smtClean="0"/>
              <a:t>AI*IA</a:t>
            </a:r>
            <a:r>
              <a:rPr lang="it-IT" sz="2000" dirty="0" smtClean="0"/>
              <a:t> al congresso di Milano in Aprile (</a:t>
            </a:r>
            <a:r>
              <a:rPr lang="it-IT" sz="2000" dirty="0" err="1" smtClean="0"/>
              <a:t>Riguzzi</a:t>
            </a:r>
            <a:r>
              <a:rPr lang="it-IT" sz="2000" dirty="0" smtClean="0"/>
              <a:t> e </a:t>
            </a:r>
            <a:r>
              <a:rPr lang="it-IT" sz="2000" dirty="0" err="1" smtClean="0"/>
              <a:t>Chesani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Discussione su possibili collaborazioni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27C0-ECA4-40F8-AAD5-656D151760B8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366FF"/>
                </a:solidFill>
              </a:rPr>
              <a:t>Possibile Collaborazione con la Fondazione </a:t>
            </a:r>
            <a:r>
              <a:rPr lang="it-IT" dirty="0" err="1" smtClean="0">
                <a:solidFill>
                  <a:srgbClr val="3366FF"/>
                </a:solidFill>
              </a:rPr>
              <a:t>Golinelli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La Fondazione Marino </a:t>
            </a:r>
            <a:r>
              <a:rPr lang="it-IT" sz="2000" dirty="0" err="1" smtClean="0"/>
              <a:t>Golinelli</a:t>
            </a:r>
            <a:r>
              <a:rPr lang="it-IT" sz="2000" dirty="0" smtClean="0"/>
              <a:t> (FMG) nasce nel 1988. </a:t>
            </a:r>
          </a:p>
          <a:p>
            <a:r>
              <a:rPr lang="it-IT" sz="2000" dirty="0" smtClean="0"/>
              <a:t>Oggi un punto di riferimento a livello nazionale nel campo della promozione della cultura scientifica. </a:t>
            </a:r>
          </a:p>
          <a:p>
            <a:r>
              <a:rPr lang="it-IT" sz="2000" dirty="0" smtClean="0"/>
              <a:t>Si propone lo scopo di avvicinare i cittadini  e in particolare le giovani generazioni - alla scienza, all’arte e alla cultura. </a:t>
            </a:r>
          </a:p>
          <a:p>
            <a:r>
              <a:rPr lang="it-IT" sz="2000" dirty="0" smtClean="0"/>
              <a:t>Si rivolge sia al Sistema Scuola che al pubblico attraverso iniziative e progetti innovativi e originali al fine di fornire un contributo alla nascita della futura società della conoscenza.	</a:t>
            </a:r>
          </a:p>
          <a:p>
            <a:r>
              <a:rPr lang="it-IT" sz="2000" dirty="0" smtClean="0"/>
              <a:t>Partecipazione alla Giornata Arte e Scienza in Piazza - </a:t>
            </a:r>
            <a:r>
              <a:rPr lang="it-IT" sz="2000" dirty="0" err="1" smtClean="0"/>
              <a:t>2</a:t>
            </a:r>
            <a:r>
              <a:rPr lang="it-IT" sz="2000" dirty="0" smtClean="0"/>
              <a:t>/12 febbraio 2012 con un intervento su </a:t>
            </a:r>
            <a:r>
              <a:rPr lang="it-IT" sz="2000" dirty="0" err="1" smtClean="0"/>
              <a:t>Turing</a:t>
            </a:r>
            <a:r>
              <a:rPr lang="it-IT" sz="2000" dirty="0" smtClean="0"/>
              <a:t> ed Intelligenza Artificiale (Mello)</a:t>
            </a:r>
          </a:p>
          <a:p>
            <a:r>
              <a:rPr lang="it-IT" sz="2000" dirty="0" smtClean="0"/>
              <a:t>Possibile organizzazione di un evento divulgativo congiunto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27C0-ECA4-40F8-AAD5-656D151760B8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2B6C8E-9F50-4002-8095-0572BB85DA9D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1945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solidFill>
                  <a:srgbClr val="0000FF"/>
                </a:solidFill>
              </a:rPr>
              <a:t>Segreteria</a:t>
            </a:r>
          </a:p>
        </p:txBody>
      </p:sp>
      <p:sp>
        <p:nvSpPr>
          <p:cNvPr id="1946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Nuovo Commercialista (Dott. Ori).</a:t>
            </a:r>
          </a:p>
          <a:p>
            <a:pPr eaLnBrk="1" hangingPunct="1"/>
            <a:r>
              <a:rPr lang="it-IT" dirty="0" err="1" smtClean="0"/>
              <a:t>Form</a:t>
            </a:r>
            <a:r>
              <a:rPr lang="it-IT" dirty="0" smtClean="0"/>
              <a:t> online per l’iscrizione all’associazione individuale e collettiva</a:t>
            </a:r>
          </a:p>
          <a:p>
            <a:pPr eaLnBrk="1" hangingPunct="1"/>
            <a:r>
              <a:rPr lang="it-IT" dirty="0" err="1" smtClean="0"/>
              <a:t>Form</a:t>
            </a:r>
            <a:r>
              <a:rPr lang="it-IT" dirty="0" smtClean="0"/>
              <a:t> online per l’iscrizione agli eventi</a:t>
            </a:r>
          </a:p>
          <a:p>
            <a:pPr eaLnBrk="1" hangingPunct="1"/>
            <a:r>
              <a:rPr lang="it-IT" dirty="0" smtClean="0"/>
              <a:t>Database dei soci aggiornato</a:t>
            </a:r>
          </a:p>
          <a:p>
            <a:pPr eaLnBrk="1" hangingPunct="1"/>
            <a:r>
              <a:rPr lang="it-IT" dirty="0" smtClean="0"/>
              <a:t>Username aixia.it distribuiti ai nuovi soci</a:t>
            </a:r>
          </a:p>
          <a:p>
            <a:pPr eaLnBrk="1" hangingPunct="1"/>
            <a:r>
              <a:rPr lang="it-IT" dirty="0" smtClean="0"/>
              <a:t>Pagamento con carta di credito online attraverso </a:t>
            </a:r>
            <a:r>
              <a:rPr lang="it-IT" dirty="0" err="1" smtClean="0"/>
              <a:t>PayPal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83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0F239C-8099-4BF0-9FF7-604719F877B4}" type="slidenum">
              <a:rPr lang="it-IT" smtClean="0"/>
              <a:pPr/>
              <a:t>50</a:t>
            </a:fld>
            <a:endParaRPr lang="it-IT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Eventi- Iniziative future: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Eventi</a:t>
            </a:r>
            <a:r>
              <a:rPr lang="en-US" sz="2800" dirty="0" smtClean="0"/>
              <a:t> per la </a:t>
            </a:r>
            <a:r>
              <a:rPr lang="en-US" sz="2800" dirty="0" err="1" smtClean="0"/>
              <a:t>divulgazione</a:t>
            </a:r>
            <a:r>
              <a:rPr lang="en-US" sz="2800" dirty="0" smtClean="0"/>
              <a:t> e </a:t>
            </a:r>
            <a:r>
              <a:rPr lang="en-US" sz="2800" dirty="0" err="1" smtClean="0"/>
              <a:t>didattica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Eventi</a:t>
            </a:r>
            <a:r>
              <a:rPr lang="en-US" sz="2800" dirty="0" smtClean="0"/>
              <a:t> per </a:t>
            </a:r>
            <a:r>
              <a:rPr lang="en-US" sz="2800" dirty="0" err="1" smtClean="0"/>
              <a:t>aziende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Festeggiamenti</a:t>
            </a:r>
            <a:r>
              <a:rPr lang="en-US" sz="2800" dirty="0" smtClean="0"/>
              <a:t> per </a:t>
            </a:r>
            <a:r>
              <a:rPr lang="en-US" sz="2800" dirty="0" err="1" smtClean="0"/>
              <a:t>il</a:t>
            </a:r>
            <a:r>
              <a:rPr lang="en-US" sz="2800" dirty="0" smtClean="0"/>
              <a:t> 25 </a:t>
            </a:r>
            <a:r>
              <a:rPr lang="en-US" sz="2800" dirty="0" err="1" smtClean="0"/>
              <a:t>anni</a:t>
            </a:r>
            <a:r>
              <a:rPr lang="en-US" sz="2800" dirty="0" smtClean="0"/>
              <a:t> </a:t>
            </a:r>
            <a:r>
              <a:rPr lang="en-US" sz="2800" dirty="0" err="1" smtClean="0"/>
              <a:t>dell'AI</a:t>
            </a:r>
            <a:r>
              <a:rPr lang="en-US" sz="2800" dirty="0" smtClean="0"/>
              <a:t>*IA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cadranno</a:t>
            </a:r>
            <a:r>
              <a:rPr lang="en-US" sz="2800" dirty="0" smtClean="0"/>
              <a:t> </a:t>
            </a:r>
            <a:r>
              <a:rPr lang="en-US" sz="2800" dirty="0" err="1" smtClean="0"/>
              <a:t>nel</a:t>
            </a:r>
            <a:r>
              <a:rPr lang="en-US" sz="2800" dirty="0" smtClean="0"/>
              <a:t> 2013 (Torino)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Premi</a:t>
            </a:r>
            <a:r>
              <a:rPr lang="en-US" sz="2800" dirty="0" smtClean="0"/>
              <a:t>, Challenges? Competitions?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(</a:t>
            </a:r>
            <a:r>
              <a:rPr lang="en-US" sz="2800" dirty="0" err="1" smtClean="0"/>
              <a:t>nello</a:t>
            </a:r>
            <a:r>
              <a:rPr lang="en-US" sz="2800" dirty="0" smtClean="0"/>
              <a:t> stile del British Computer Society Machine Intelligence Competition). Primo </a:t>
            </a:r>
            <a:r>
              <a:rPr lang="en-US" sz="2800" dirty="0" err="1" smtClean="0"/>
              <a:t>tentativo</a:t>
            </a:r>
            <a:r>
              <a:rPr lang="en-US" sz="2800" dirty="0" smtClean="0"/>
              <a:t> con PAI </a:t>
            </a:r>
            <a:r>
              <a:rPr lang="en-US" sz="2800" dirty="0" err="1" smtClean="0"/>
              <a:t>da</a:t>
            </a:r>
            <a:r>
              <a:rPr lang="en-US" sz="2800" smtClean="0"/>
              <a:t> riproporre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Sito</a:t>
            </a:r>
            <a:r>
              <a:rPr lang="en-US" sz="2800" dirty="0" smtClean="0"/>
              <a:t> </a:t>
            </a:r>
            <a:r>
              <a:rPr lang="en-US" sz="2800" dirty="0" err="1" smtClean="0"/>
              <a:t>Divulgativo</a:t>
            </a:r>
            <a:r>
              <a:rPr lang="en-US" sz="2800" dirty="0" smtClean="0"/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29A507-5C5C-4ED0-B149-5EC67A7749FD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Situazione Soci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2005 </a:t>
            </a:r>
            <a:r>
              <a:rPr lang="it-IT" dirty="0" smtClean="0">
                <a:solidFill>
                  <a:srgbClr val="FF0000"/>
                </a:solidFill>
              </a:rPr>
              <a:t>144 	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2006 100 	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2007 </a:t>
            </a:r>
            <a:r>
              <a:rPr lang="it-IT" dirty="0" smtClean="0">
                <a:solidFill>
                  <a:srgbClr val="FF0000"/>
                </a:solidFill>
              </a:rPr>
              <a:t>66   	non affidabili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2008 </a:t>
            </a:r>
            <a:r>
              <a:rPr lang="it-IT" dirty="0" smtClean="0">
                <a:solidFill>
                  <a:srgbClr val="FF0000"/>
                </a:solidFill>
              </a:rPr>
              <a:t>44  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2009 </a:t>
            </a:r>
            <a:r>
              <a:rPr lang="it-IT" dirty="0"/>
              <a:t>162</a:t>
            </a:r>
            <a:br>
              <a:rPr lang="it-IT" dirty="0"/>
            </a:br>
            <a:r>
              <a:rPr lang="it-IT" dirty="0" smtClean="0"/>
              <a:t>2010 104</a:t>
            </a:r>
          </a:p>
          <a:p>
            <a:pPr marL="0" indent="0">
              <a:buNone/>
            </a:pPr>
            <a:r>
              <a:rPr lang="it-IT" dirty="0" smtClean="0"/>
              <a:t>2011 155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Prevedibilmente sui 160 nel 2012 (attualmente 128)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E7C806-7E3F-41F5-B869-6C66185F4E7F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2150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0000FF"/>
                </a:solidFill>
              </a:rPr>
              <a:t>Situazione Soci</a:t>
            </a:r>
          </a:p>
        </p:txBody>
      </p:sp>
      <p:sp>
        <p:nvSpPr>
          <p:cNvPr id="21508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eaLnBrk="1" hangingPunct="1"/>
            <a:r>
              <a:rPr lang="it-IT" dirty="0" smtClean="0"/>
              <a:t>Politiche per attrazione nuovi soci:</a:t>
            </a:r>
          </a:p>
          <a:p>
            <a:pPr lvl="1" eaLnBrk="1" hangingPunct="1"/>
            <a:r>
              <a:rPr lang="it-IT" dirty="0" smtClean="0"/>
              <a:t>Ricognizione Soci (aggiornamento lista)</a:t>
            </a:r>
          </a:p>
          <a:p>
            <a:pPr lvl="1" eaLnBrk="1" hangingPunct="1"/>
            <a:r>
              <a:rPr lang="it-IT" dirty="0" smtClean="0"/>
              <a:t>Email personalizzati</a:t>
            </a:r>
          </a:p>
          <a:p>
            <a:pPr lvl="1" eaLnBrk="1" hangingPunct="1"/>
            <a:r>
              <a:rPr lang="it-IT" dirty="0" err="1" smtClean="0"/>
              <a:t>Pubblicita`</a:t>
            </a:r>
            <a:r>
              <a:rPr lang="it-IT" dirty="0" smtClean="0"/>
              <a:t> presso siti e Congressi correlati</a:t>
            </a:r>
          </a:p>
          <a:p>
            <a:pPr lvl="1" eaLnBrk="1" hangingPunct="1"/>
            <a:r>
              <a:rPr lang="it-IT" dirty="0" err="1" smtClean="0"/>
              <a:t>Facilita`</a:t>
            </a:r>
            <a:r>
              <a:rPr lang="it-IT" dirty="0" smtClean="0"/>
              <a:t> di Iscrizione</a:t>
            </a:r>
          </a:p>
          <a:p>
            <a:pPr lvl="1" eaLnBrk="1" hangingPunct="1"/>
            <a:r>
              <a:rPr lang="it-IT" dirty="0" smtClean="0"/>
              <a:t>Aggiornamento Sito</a:t>
            </a:r>
          </a:p>
          <a:p>
            <a:pPr lvl="1" eaLnBrk="1" hangingPunct="1"/>
            <a:r>
              <a:rPr lang="it-IT" dirty="0"/>
              <a:t> </a:t>
            </a:r>
            <a:r>
              <a:rPr lang="it-IT" dirty="0" smtClean="0"/>
              <a:t>Rivista Internazionale</a:t>
            </a:r>
            <a:endParaRPr lang="it-IT" dirty="0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b="1" dirty="0" smtClean="0">
                <a:solidFill>
                  <a:srgbClr val="0000FF"/>
                </a:solidFill>
              </a:rPr>
              <a:t>Servizi per Soci!!!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33BBDF-2687-4868-BFE9-F4E0FEEE4823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AI*IA e social networks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Abbiamo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 </a:t>
            </a:r>
            <a:r>
              <a:rPr lang="en-US" sz="2000" dirty="0" err="1" smtClean="0"/>
              <a:t>pagina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linkedin</a:t>
            </a:r>
            <a:r>
              <a:rPr lang="en-US" sz="2000" dirty="0" smtClean="0"/>
              <a:t> </a:t>
            </a:r>
            <a:r>
              <a:rPr lang="en-US" sz="2000" dirty="0" err="1" smtClean="0"/>
              <a:t>dell'associazione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http://www.linkedin.com/groups?mostPopular=&amp;gid=2736106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pagina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facebook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http://www.facebook.com/pages/Associazione-Italiana-per-lIntelligenza-Artificiale/121094271281030</a:t>
            </a:r>
            <a:r>
              <a:rPr lang="en-US" sz="2000" dirty="0"/>
              <a:t> </a:t>
            </a:r>
            <a:r>
              <a:rPr lang="en-US" sz="2000" dirty="0" smtClean="0"/>
              <a:t>168 amici</a:t>
            </a:r>
            <a:br>
              <a:rPr lang="en-US" sz="2000" dirty="0" smtClean="0"/>
            </a:br>
            <a:r>
              <a:rPr lang="en-US" sz="2000" dirty="0" smtClean="0"/>
              <a:t>e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twitter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hlinkClick r:id="rId4"/>
              </a:rPr>
              <a:t>http://twitter.com/ai_x_ia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err="1" smtClean="0"/>
              <a:t>Amministratore</a:t>
            </a:r>
            <a:r>
              <a:rPr lang="en-US" sz="2000" b="1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Fabio </a:t>
            </a:r>
            <a:r>
              <a:rPr lang="en-US" sz="2400" dirty="0" err="1" smtClean="0"/>
              <a:t>Ruini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PhD Student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>Adaptive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and Cognition Research Group</a:t>
            </a:r>
            <a:br>
              <a:rPr lang="en-US" sz="1400" dirty="0" smtClean="0"/>
            </a:br>
            <a:r>
              <a:rPr lang="en-US" sz="1400" dirty="0" smtClean="0"/>
              <a:t>Centre for Robotics and Neural Systems</a:t>
            </a:r>
            <a:br>
              <a:rPr lang="en-US" sz="1400" dirty="0" smtClean="0"/>
            </a:br>
            <a:r>
              <a:rPr lang="en-US" sz="1400" dirty="0" smtClean="0"/>
              <a:t>School of Computing &amp; Mathematics</a:t>
            </a:r>
            <a:br>
              <a:rPr lang="en-US" sz="1400" dirty="0" smtClean="0"/>
            </a:br>
            <a:r>
              <a:rPr lang="en-US" sz="1400" dirty="0" smtClean="0"/>
              <a:t>University of Plymouth</a:t>
            </a:r>
            <a:br>
              <a:rPr lang="en-US" sz="1400" dirty="0" smtClean="0"/>
            </a:br>
            <a:r>
              <a:rPr lang="en-US" sz="1400" dirty="0" smtClean="0"/>
              <a:t>B111, Portland Square</a:t>
            </a:r>
            <a:br>
              <a:rPr lang="en-US" sz="1400" dirty="0" smtClean="0"/>
            </a:br>
            <a:r>
              <a:rPr lang="en-US" sz="1400" dirty="0" smtClean="0"/>
              <a:t>Plymouth PL4 8AA - United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AI*IA Aziende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Soci particolari:</a:t>
            </a:r>
          </a:p>
          <a:p>
            <a:pPr lvl="1"/>
            <a:r>
              <a:rPr lang="it-IT" dirty="0" smtClean="0"/>
              <a:t>Consorzio Operativo Gruppo MPS</a:t>
            </a:r>
          </a:p>
          <a:p>
            <a:pPr lvl="2"/>
            <a:r>
              <a:rPr lang="it-IT" dirty="0" smtClean="0"/>
              <a:t>5000 euro con la partecipazione di due persone al Convegno/Congresso</a:t>
            </a:r>
          </a:p>
          <a:p>
            <a:r>
              <a:rPr lang="it-IT" dirty="0" smtClean="0"/>
              <a:t>Soci aziendali acquisiti:</a:t>
            </a:r>
          </a:p>
          <a:p>
            <a:pPr lvl="2"/>
            <a:r>
              <a:rPr lang="it-IT" dirty="0" smtClean="0"/>
              <a:t>500 Euro con la partecipazione di una persona al Convegno/Congresso</a:t>
            </a:r>
          </a:p>
          <a:p>
            <a:pPr lvl="1"/>
            <a:r>
              <a:rPr lang="it-IT" dirty="0" smtClean="0"/>
              <a:t>Associazione Bancaria Italiana</a:t>
            </a:r>
          </a:p>
          <a:p>
            <a:pPr lvl="1"/>
            <a:r>
              <a:rPr lang="it-IT" dirty="0" err="1" smtClean="0"/>
              <a:t>Avanade</a:t>
            </a:r>
            <a:endParaRPr lang="it-IT" dirty="0" smtClean="0"/>
          </a:p>
          <a:p>
            <a:pPr lvl="1"/>
            <a:r>
              <a:rPr lang="it-IT" dirty="0" smtClean="0"/>
              <a:t>Imola Informatica</a:t>
            </a:r>
          </a:p>
          <a:p>
            <a:pPr lvl="1"/>
            <a:r>
              <a:rPr lang="it-IT" dirty="0" smtClean="0"/>
              <a:t>Fondazione Bruno KESSLER</a:t>
            </a:r>
          </a:p>
          <a:p>
            <a:pPr lvl="1"/>
            <a:r>
              <a:rPr lang="it-IT" dirty="0" smtClean="0"/>
              <a:t>PRB srl</a:t>
            </a:r>
          </a:p>
          <a:p>
            <a:pPr lvl="1"/>
            <a:r>
              <a:rPr lang="it-IT" dirty="0" err="1" smtClean="0"/>
              <a:t>Noemalife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94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2634</Words>
  <Application>Microsoft Macintosh PowerPoint</Application>
  <PresentationFormat>Presentazione su schermo (4:3)</PresentationFormat>
  <Paragraphs>404</Paragraphs>
  <Slides>50</Slides>
  <Notes>15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Struttura predefinita</vt:lpstr>
      <vt:lpstr>Assemblea AI*IA</vt:lpstr>
      <vt:lpstr>Ordine del Giorno</vt:lpstr>
      <vt:lpstr>Direttivo attuale ed attivita`</vt:lpstr>
      <vt:lpstr>Revisori Conti</vt:lpstr>
      <vt:lpstr>Segreteria</vt:lpstr>
      <vt:lpstr>Situazione Soci</vt:lpstr>
      <vt:lpstr>Situazione Soci</vt:lpstr>
      <vt:lpstr>AI*IA e social networks</vt:lpstr>
      <vt:lpstr>AI*IA Aziende</vt:lpstr>
      <vt:lpstr>Attività svolte ed in corso</vt:lpstr>
      <vt:lpstr>Proposte</vt:lpstr>
      <vt:lpstr>Nuova  Rivista:  INTELLIGENZA ARTIFICIALE The International Journal of AI*IA  IOS PRESS </vt:lpstr>
      <vt:lpstr> INTELLIGENZA ARTIFICIALE The international journal of the AI*IA IOS Press </vt:lpstr>
      <vt:lpstr>Vol 5, n.1</vt:lpstr>
      <vt:lpstr>Vol. 5, n.2  </vt:lpstr>
      <vt:lpstr>Num 1 del 2012</vt:lpstr>
      <vt:lpstr>Contenuti Vol 6 n. 1</vt:lpstr>
      <vt:lpstr>Considerazioni Generali</vt:lpstr>
      <vt:lpstr>2012 and beyond</vt:lpstr>
      <vt:lpstr>Patrocini/fellowships per eventi:</vt:lpstr>
      <vt:lpstr>Eventi patrocinati 2012</vt:lpstr>
      <vt:lpstr>Contributi partecipazione studenti (Roma)</vt:lpstr>
      <vt:lpstr>Eventi patrocinati 2011</vt:lpstr>
      <vt:lpstr>ECCAI ed AAAI Fellows</vt:lpstr>
      <vt:lpstr>Premi AI*IA 2012</vt:lpstr>
      <vt:lpstr>Premio neo-laureati 2012</vt:lpstr>
      <vt:lpstr>Premio neo-laureati 2012</vt:lpstr>
      <vt:lpstr>Premio neo-laureati 2012</vt:lpstr>
      <vt:lpstr>Diapositiva 29</vt:lpstr>
      <vt:lpstr>Diapositiva 30</vt:lpstr>
      <vt:lpstr>Diapositiva 31</vt:lpstr>
      <vt:lpstr>Diapositiva 32</vt:lpstr>
      <vt:lpstr>Contributo Assemblea AI*IA  Roma 2012 - gruppi di lavoro </vt:lpstr>
      <vt:lpstr>Stato dei Gruppi</vt:lpstr>
      <vt:lpstr>Work Done</vt:lpstr>
      <vt:lpstr>Gruppo di ML</vt:lpstr>
      <vt:lpstr>AADM: 1° Workshop</vt:lpstr>
      <vt:lpstr>Diapositiva 38</vt:lpstr>
      <vt:lpstr>IOS Press, IA: Special Issue on NLP</vt:lpstr>
      <vt:lpstr>Special Issue on NLP: topics</vt:lpstr>
      <vt:lpstr>Remind: nuovi gruppi di lavoro</vt:lpstr>
      <vt:lpstr>Nuovi gruppi di lavoro</vt:lpstr>
      <vt:lpstr>Future Work</vt:lpstr>
      <vt:lpstr>Gruppi di Lavoro</vt:lpstr>
      <vt:lpstr>Convegno Roma 2012</vt:lpstr>
      <vt:lpstr>Congresso 2013 (25 Anni AI*IA)</vt:lpstr>
      <vt:lpstr>Possibili finanziamenti/contatti  esterni: </vt:lpstr>
      <vt:lpstr>Possibile Collaborazione con MENSA</vt:lpstr>
      <vt:lpstr>Possibile Collaborazione con la Fondazione Golinelli</vt:lpstr>
      <vt:lpstr>Eventi- Iniziative future:</vt:lpstr>
    </vt:vector>
  </TitlesOfParts>
  <Company>DIS Univ Roma "La Sapienza"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AI*IA</dc:title>
  <dc:creator>Marco Schaerf</dc:creator>
  <cp:lastModifiedBy>Paola Mello</cp:lastModifiedBy>
  <cp:revision>166</cp:revision>
  <dcterms:created xsi:type="dcterms:W3CDTF">2012-06-15T21:29:03Z</dcterms:created>
  <dcterms:modified xsi:type="dcterms:W3CDTF">2012-06-15T21:31:50Z</dcterms:modified>
</cp:coreProperties>
</file>